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82" r:id="rId5"/>
    <p:sldId id="288" r:id="rId6"/>
    <p:sldId id="284" r:id="rId7"/>
    <p:sldId id="286" r:id="rId8"/>
    <p:sldId id="359" r:id="rId9"/>
    <p:sldId id="292" r:id="rId10"/>
    <p:sldId id="357" r:id="rId11"/>
    <p:sldId id="289" r:id="rId12"/>
    <p:sldId id="323" r:id="rId13"/>
    <p:sldId id="360" r:id="rId14"/>
    <p:sldId id="361" r:id="rId15"/>
    <p:sldId id="296" r:id="rId16"/>
    <p:sldId id="300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1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D9D9D9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07" autoAdjust="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4/20/2021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6693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4566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6060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4910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0127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5917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9016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5666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092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4612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28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6292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6890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6860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7647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5096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1760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5479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2929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062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130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8847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3475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0972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8782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2" b="7892"/>
          <a:stretch/>
        </p:blipFill>
        <p:spPr>
          <a:xfrm>
            <a:off x="0" y="-1"/>
            <a:ext cx="12192000" cy="6858001"/>
          </a:xfr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476280" y="1556468"/>
            <a:ext cx="388238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Pertemuan 04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539896" y="3064032"/>
            <a:ext cx="3571782" cy="1700567"/>
          </a:xfrm>
        </p:spPr>
        <p:txBody>
          <a:bodyPr/>
          <a:lstStyle/>
          <a:p>
            <a:r>
              <a:rPr lang="en-US" sz="4800" dirty="0"/>
              <a:t>Teknik Audit </a:t>
            </a:r>
            <a:r>
              <a:rPr lang="en-US" sz="4800" dirty="0" err="1"/>
              <a:t>Berbantuan</a:t>
            </a:r>
            <a:r>
              <a:rPr lang="en-US" sz="4800" dirty="0"/>
              <a:t> </a:t>
            </a:r>
            <a:r>
              <a:rPr lang="en-US" sz="4800" dirty="0" err="1"/>
              <a:t>Komputer</a:t>
            </a:r>
            <a:endParaRPr lang="en-US" sz="4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 err="1"/>
              <a:t>Politeknik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Negara STAN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6447A-8246-4C8C-A4A0-9239BD20908E}"/>
              </a:ext>
            </a:extLst>
          </p:cNvPr>
          <p:cNvSpPr txBox="1"/>
          <p:nvPr/>
        </p:nvSpPr>
        <p:spPr>
          <a:xfrm>
            <a:off x="6476280" y="6259237"/>
            <a:ext cx="2335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sz="2400" dirty="0">
              <a:solidFill>
                <a:schemeClr val="bg1">
                  <a:lumMod val="95000"/>
                </a:schemeClr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CE2ADE-E031-41AE-8D2C-F0D046E85216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928FF46-119F-4DE6-9632-52131A679815}"/>
              </a:ext>
            </a:extLst>
          </p:cNvPr>
          <p:cNvSpPr>
            <a:spLocks noGrp="1"/>
          </p:cNvSpPr>
          <p:nvPr/>
        </p:nvSpPr>
        <p:spPr>
          <a:xfrm>
            <a:off x="629920" y="1242382"/>
            <a:ext cx="10353040" cy="43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id-ID" sz="2400" b="1" dirty="0" err="1"/>
              <a:t>Check</a:t>
            </a:r>
            <a:r>
              <a:rPr lang="id-ID" sz="2400" b="1" dirty="0"/>
              <a:t> digit: </a:t>
            </a:r>
            <a:r>
              <a:rPr lang="id-ID" sz="2000" dirty="0"/>
              <a:t>menguji kesalahan posisi angka pada suatu nilai tertentu</a:t>
            </a:r>
            <a:endParaRPr lang="id-ID" sz="2400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id-ID" sz="2400" b="1" dirty="0" err="1"/>
              <a:t>Missing</a:t>
            </a:r>
            <a:r>
              <a:rPr lang="id-ID" sz="2400" b="1" dirty="0"/>
              <a:t> data </a:t>
            </a:r>
            <a:r>
              <a:rPr lang="id-ID" sz="2400" b="1" dirty="0" err="1"/>
              <a:t>check</a:t>
            </a:r>
            <a:r>
              <a:rPr lang="id-ID" sz="2400" b="1" dirty="0"/>
              <a:t>:</a:t>
            </a:r>
            <a:r>
              <a:rPr lang="id-ID" sz="2000" b="1" dirty="0"/>
              <a:t> </a:t>
            </a:r>
            <a:r>
              <a:rPr lang="id-ID" sz="2000" dirty="0"/>
              <a:t>mencari data yang tidak lengkap</a:t>
            </a:r>
            <a:endParaRPr lang="id-ID" sz="2400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id-ID" sz="2400" b="1" dirty="0" err="1"/>
              <a:t>Numeric-alphabetic</a:t>
            </a:r>
            <a:r>
              <a:rPr lang="id-ID" sz="2400" b="1" dirty="0"/>
              <a:t> </a:t>
            </a:r>
            <a:r>
              <a:rPr lang="id-ID" sz="2400" b="1" dirty="0" err="1"/>
              <a:t>check</a:t>
            </a:r>
            <a:r>
              <a:rPr lang="id-ID" sz="2400" b="1" dirty="0"/>
              <a:t>: </a:t>
            </a:r>
            <a:r>
              <a:rPr lang="id-ID" sz="2000" dirty="0"/>
              <a:t>data berupa </a:t>
            </a:r>
            <a:r>
              <a:rPr lang="id-ID" sz="2000" dirty="0" err="1"/>
              <a:t>text</a:t>
            </a:r>
            <a:r>
              <a:rPr lang="id-ID" sz="2000" dirty="0"/>
              <a:t> tidak dapat direkam ke dalam sel yang seharusnya berisi data numerik.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id-ID" sz="2400" b="1" dirty="0"/>
              <a:t>Limit </a:t>
            </a:r>
            <a:r>
              <a:rPr lang="id-ID" sz="2400" b="1" dirty="0" err="1"/>
              <a:t>check</a:t>
            </a:r>
            <a:r>
              <a:rPr lang="id-ID" sz="2400" b="1" dirty="0"/>
              <a:t>: </a:t>
            </a:r>
            <a:r>
              <a:rPr lang="id-ID" sz="2000" dirty="0"/>
              <a:t>menguji data yang melampaui nilai batas tertentu</a:t>
            </a:r>
            <a:endParaRPr lang="id-ID" sz="2400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id-ID" sz="2400" b="1" dirty="0" err="1"/>
              <a:t>Range</a:t>
            </a:r>
            <a:r>
              <a:rPr lang="id-ID" sz="2400" b="1" dirty="0"/>
              <a:t> </a:t>
            </a:r>
            <a:r>
              <a:rPr lang="id-ID" sz="2400" b="1" dirty="0" err="1"/>
              <a:t>check</a:t>
            </a:r>
            <a:r>
              <a:rPr lang="id-ID" sz="2400" b="1" dirty="0"/>
              <a:t>: </a:t>
            </a:r>
            <a:r>
              <a:rPr lang="id-ID" sz="2000" dirty="0"/>
              <a:t>menguji apakah nilainya berada di luar </a:t>
            </a:r>
            <a:r>
              <a:rPr lang="id-ID" sz="2000" dirty="0" err="1"/>
              <a:t>range</a:t>
            </a:r>
            <a:r>
              <a:rPr lang="id-ID" sz="2000" dirty="0"/>
              <a:t> yang telah ditetapkan.</a:t>
            </a:r>
            <a:endParaRPr lang="id-ID" sz="2400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id-ID" sz="2400" b="1" dirty="0" err="1"/>
              <a:t>Validity</a:t>
            </a:r>
            <a:r>
              <a:rPr lang="id-ID" sz="2400" b="1" dirty="0"/>
              <a:t> </a:t>
            </a:r>
            <a:r>
              <a:rPr lang="id-ID" sz="2400" b="1" dirty="0" err="1"/>
              <a:t>check</a:t>
            </a:r>
            <a:r>
              <a:rPr lang="id-ID" sz="2400" b="1" dirty="0"/>
              <a:t>: </a:t>
            </a:r>
            <a:r>
              <a:rPr lang="id-ID" sz="2000" dirty="0"/>
              <a:t>menguji apakah data sesuai yang terekam sesuai dengan nilai referensi yang sudah ditetapkan</a:t>
            </a:r>
            <a:endParaRPr lang="id-ID" sz="2400" dirty="0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35787581-7774-42BD-AE10-87A846742F6D}"/>
              </a:ext>
            </a:extLst>
          </p:cNvPr>
          <p:cNvSpPr txBox="1"/>
          <p:nvPr/>
        </p:nvSpPr>
        <p:spPr>
          <a:xfrm>
            <a:off x="538201" y="5974941"/>
            <a:ext cx="3499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600" dirty="0">
                <a:solidFill>
                  <a:schemeClr val="bg1">
                    <a:lumMod val="65000"/>
                  </a:schemeClr>
                </a:solidFill>
              </a:rPr>
              <a:t>Referensi: IT </a:t>
            </a:r>
            <a:r>
              <a:rPr lang="id-ID" sz="1600" dirty="0" err="1">
                <a:solidFill>
                  <a:schemeClr val="bg1">
                    <a:lumMod val="65000"/>
                  </a:schemeClr>
                </a:solidFill>
              </a:rPr>
              <a:t>Auditing</a:t>
            </a:r>
            <a:r>
              <a:rPr lang="id-ID" sz="1600" dirty="0">
                <a:solidFill>
                  <a:schemeClr val="bg1">
                    <a:lumMod val="65000"/>
                  </a:schemeClr>
                </a:solidFill>
              </a:rPr>
              <a:t>, James A. </a:t>
            </a:r>
            <a:r>
              <a:rPr lang="id-ID" sz="1600" dirty="0" err="1">
                <a:solidFill>
                  <a:schemeClr val="bg1">
                    <a:lumMod val="65000"/>
                  </a:schemeClr>
                </a:solidFill>
              </a:rPr>
              <a:t>Hall</a:t>
            </a:r>
            <a:endParaRPr lang="id-ID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732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CE2ADE-E031-41AE-8D2C-F0D046E85216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928FF46-119F-4DE6-9632-52131A679815}"/>
              </a:ext>
            </a:extLst>
          </p:cNvPr>
          <p:cNvSpPr>
            <a:spLocks noGrp="1"/>
          </p:cNvSpPr>
          <p:nvPr/>
        </p:nvSpPr>
        <p:spPr>
          <a:xfrm>
            <a:off x="629920" y="1242382"/>
            <a:ext cx="10353040" cy="437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Aft>
                <a:spcPts val="1200"/>
              </a:spcAft>
              <a:buFont typeface="+mj-lt"/>
              <a:buAutoNum type="arabicPeriod" startAt="7"/>
            </a:pPr>
            <a:r>
              <a:rPr lang="en-US" sz="2400" b="1" dirty="0"/>
              <a:t>Reasonableness check</a:t>
            </a:r>
            <a:r>
              <a:rPr lang="id-ID" sz="2400" b="1" dirty="0"/>
              <a:t>: </a:t>
            </a:r>
            <a:r>
              <a:rPr lang="en-US" sz="2000" dirty="0"/>
              <a:t>data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direkam</a:t>
            </a:r>
            <a:r>
              <a:rPr lang="en-US" sz="2000" dirty="0"/>
              <a:t>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lolos</a:t>
            </a:r>
            <a:r>
              <a:rPr lang="en-US" sz="2000" dirty="0"/>
              <a:t> uji </a:t>
            </a:r>
            <a:r>
              <a:rPr lang="en-US" sz="2000" dirty="0" err="1"/>
              <a:t>kewajaran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r>
              <a:rPr lang="en-US" sz="2000" dirty="0"/>
              <a:t>, </a:t>
            </a:r>
            <a:r>
              <a:rPr lang="en-US" sz="2000" dirty="0" err="1"/>
              <a:t>misalnya</a:t>
            </a:r>
            <a:r>
              <a:rPr lang="en-US" sz="2000" dirty="0"/>
              <a:t>: data </a:t>
            </a:r>
            <a:r>
              <a:rPr lang="en-US" sz="2000" dirty="0" err="1"/>
              <a:t>registrasi</a:t>
            </a:r>
            <a:r>
              <a:rPr lang="en-US" sz="2000" dirty="0"/>
              <a:t> </a:t>
            </a:r>
            <a:r>
              <a:rPr lang="en-US" sz="2000" dirty="0" err="1"/>
              <a:t>mahasiswa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terekam</a:t>
            </a:r>
            <a:r>
              <a:rPr lang="en-US" sz="2000" dirty="0"/>
              <a:t>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tahun</a:t>
            </a:r>
            <a:r>
              <a:rPr lang="en-US" sz="2000" dirty="0"/>
              <a:t> lulus SLTA </a:t>
            </a:r>
            <a:r>
              <a:rPr lang="en-US" sz="2000" dirty="0" err="1"/>
              <a:t>mendahului</a:t>
            </a:r>
            <a:r>
              <a:rPr lang="en-US" sz="2000" dirty="0"/>
              <a:t> </a:t>
            </a:r>
            <a:r>
              <a:rPr lang="en-US" sz="2000" dirty="0" err="1"/>
              <a:t>tahun</a:t>
            </a:r>
            <a:r>
              <a:rPr lang="en-US" sz="2000" dirty="0"/>
              <a:t> lulus SD</a:t>
            </a:r>
            <a:endParaRPr lang="id-ID" sz="2400" dirty="0"/>
          </a:p>
          <a:p>
            <a:pPr marL="514350" indent="-514350">
              <a:spcAft>
                <a:spcPts val="1200"/>
              </a:spcAft>
              <a:buFont typeface="+mj-lt"/>
              <a:buAutoNum type="arabicPeriod" startAt="7"/>
            </a:pPr>
            <a:r>
              <a:rPr lang="en-US" sz="2400" b="1" dirty="0"/>
              <a:t>Sign check</a:t>
            </a:r>
            <a:r>
              <a:rPr lang="id-ID" sz="2400" b="1" dirty="0"/>
              <a:t>:</a:t>
            </a:r>
            <a:r>
              <a:rPr lang="id-ID" sz="2000" b="1" dirty="0"/>
              <a:t> </a:t>
            </a:r>
            <a:r>
              <a:rPr lang="en-US" sz="2000" dirty="0"/>
              <a:t>data </a:t>
            </a:r>
            <a:r>
              <a:rPr lang="en-US" sz="2000" dirty="0" err="1"/>
              <a:t>tertentu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direkam</a:t>
            </a:r>
            <a:r>
              <a:rPr lang="en-US" sz="2000" dirty="0"/>
              <a:t>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nilainya</a:t>
            </a:r>
            <a:r>
              <a:rPr lang="en-US" sz="2000" dirty="0"/>
              <a:t> minus</a:t>
            </a:r>
            <a:endParaRPr lang="id-ID" sz="2400" dirty="0"/>
          </a:p>
          <a:p>
            <a:pPr marL="514350" indent="-514350">
              <a:spcAft>
                <a:spcPts val="1200"/>
              </a:spcAft>
              <a:buFont typeface="+mj-lt"/>
              <a:buAutoNum type="arabicPeriod" startAt="7"/>
            </a:pPr>
            <a:r>
              <a:rPr lang="en-US" sz="2400" b="1" dirty="0"/>
              <a:t>Sequence check</a:t>
            </a:r>
            <a:r>
              <a:rPr lang="id-ID" sz="2400" b="1" dirty="0"/>
              <a:t>: </a:t>
            </a:r>
            <a:r>
              <a:rPr lang="en-US" sz="2000" dirty="0" err="1"/>
              <a:t>menguji</a:t>
            </a:r>
            <a:r>
              <a:rPr lang="en-US" sz="2000" dirty="0"/>
              <a:t> </a:t>
            </a:r>
            <a:r>
              <a:rPr lang="en-US" sz="2000" dirty="0" err="1"/>
              <a:t>urutan</a:t>
            </a:r>
            <a:r>
              <a:rPr lang="en-US" sz="2000" dirty="0"/>
              <a:t> record</a:t>
            </a:r>
            <a:endParaRPr lang="id-ID" sz="2000" dirty="0"/>
          </a:p>
          <a:p>
            <a:pPr marL="514350" indent="-514350">
              <a:spcAft>
                <a:spcPts val="1200"/>
              </a:spcAft>
              <a:buFont typeface="+mj-lt"/>
              <a:buAutoNum type="arabicPeriod" startAt="7"/>
            </a:pPr>
            <a:r>
              <a:rPr lang="en-US" sz="2400" b="1" dirty="0"/>
              <a:t>Internal and external label checks</a:t>
            </a:r>
            <a:r>
              <a:rPr lang="id-ID" sz="2400" b="1" dirty="0"/>
              <a:t>: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menguji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file yang </a:t>
            </a:r>
            <a:r>
              <a:rPr lang="en-US" sz="2000" dirty="0" err="1"/>
              <a:t>sedang</a:t>
            </a:r>
            <a:r>
              <a:rPr lang="en-US" sz="2000" dirty="0"/>
              <a:t> </a:t>
            </a:r>
            <a:r>
              <a:rPr lang="en-US" sz="2000" dirty="0" err="1"/>
              <a:t>diproses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yang </a:t>
            </a:r>
            <a:r>
              <a:rPr lang="en-US" sz="2000" dirty="0" err="1"/>
              <a:t>sebenarnya</a:t>
            </a:r>
            <a:r>
              <a:rPr lang="en-US" sz="2000" dirty="0"/>
              <a:t> </a:t>
            </a:r>
            <a:r>
              <a:rPr lang="en-US" sz="2000" dirty="0" err="1"/>
              <a:t>diminta</a:t>
            </a:r>
            <a:r>
              <a:rPr lang="en-US" sz="2000" dirty="0"/>
              <a:t> oleh program</a:t>
            </a:r>
            <a:endParaRPr lang="id-ID" sz="2400" dirty="0"/>
          </a:p>
          <a:p>
            <a:pPr marL="514350" indent="-514350">
              <a:spcAft>
                <a:spcPts val="1200"/>
              </a:spcAft>
              <a:buFont typeface="+mj-lt"/>
              <a:buAutoNum type="arabicPeriod" startAt="7"/>
            </a:pPr>
            <a:r>
              <a:rPr lang="en-US" sz="2400" b="1" dirty="0"/>
              <a:t>Version check</a:t>
            </a:r>
            <a:r>
              <a:rPr lang="id-ID" sz="2400" b="1" dirty="0"/>
              <a:t>: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menguji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dirty="0" err="1"/>
              <a:t>versi</a:t>
            </a:r>
            <a:r>
              <a:rPr lang="en-US" sz="2000" dirty="0"/>
              <a:t> file yang </a:t>
            </a:r>
            <a:r>
              <a:rPr lang="en-US" sz="2000" dirty="0" err="1"/>
              <a:t>sedang</a:t>
            </a:r>
            <a:r>
              <a:rPr lang="en-US" sz="2000" dirty="0"/>
              <a:t> </a:t>
            </a:r>
            <a:r>
              <a:rPr lang="en-US" sz="2000" dirty="0" err="1"/>
              <a:t>diproses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yang </a:t>
            </a:r>
            <a:r>
              <a:rPr lang="en-US" sz="2000" dirty="0" err="1"/>
              <a:t>benar</a:t>
            </a:r>
            <a:endParaRPr lang="id-ID" sz="2400" dirty="0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35787581-7774-42BD-AE10-87A846742F6D}"/>
              </a:ext>
            </a:extLst>
          </p:cNvPr>
          <p:cNvSpPr txBox="1"/>
          <p:nvPr/>
        </p:nvSpPr>
        <p:spPr>
          <a:xfrm>
            <a:off x="538201" y="5974941"/>
            <a:ext cx="3499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600" dirty="0">
                <a:solidFill>
                  <a:schemeClr val="bg1">
                    <a:lumMod val="65000"/>
                  </a:schemeClr>
                </a:solidFill>
              </a:rPr>
              <a:t>Referensi: IT </a:t>
            </a:r>
            <a:r>
              <a:rPr lang="id-ID" sz="1600" dirty="0" err="1">
                <a:solidFill>
                  <a:schemeClr val="bg1">
                    <a:lumMod val="65000"/>
                  </a:schemeClr>
                </a:solidFill>
              </a:rPr>
              <a:t>Auditing</a:t>
            </a:r>
            <a:r>
              <a:rPr lang="id-ID" sz="1600" dirty="0">
                <a:solidFill>
                  <a:schemeClr val="bg1">
                    <a:lumMod val="65000"/>
                  </a:schemeClr>
                </a:solidFill>
              </a:rPr>
              <a:t>, James A. </a:t>
            </a:r>
            <a:r>
              <a:rPr lang="id-ID" sz="1600" dirty="0" err="1">
                <a:solidFill>
                  <a:schemeClr val="bg1">
                    <a:lumMod val="65000"/>
                  </a:schemeClr>
                </a:solidFill>
              </a:rPr>
              <a:t>Hall</a:t>
            </a:r>
            <a:endParaRPr lang="id-ID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997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b="8616"/>
          <a:stretch/>
        </p:blipFill>
        <p:spPr>
          <a:xfrm>
            <a:off x="-1" y="0"/>
            <a:ext cx="12192002" cy="6734696"/>
          </a:xfr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6A60A77-3CD9-2340-9CBF-AB127828C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36536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9000">
                <a:schemeClr val="tx1">
                  <a:alpha val="41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472318" y="2377000"/>
            <a:ext cx="6299682" cy="2387600"/>
          </a:xfrm>
        </p:spPr>
        <p:txBody>
          <a:bodyPr/>
          <a:lstStyle/>
          <a:p>
            <a:pPr algn="r"/>
            <a:r>
              <a:rPr lang="en-US" sz="6600" dirty="0"/>
              <a:t>Uji </a:t>
            </a:r>
            <a:r>
              <a:rPr lang="en-US" sz="6600" dirty="0" err="1"/>
              <a:t>Validitas</a:t>
            </a:r>
            <a:endParaRPr lang="en-US" sz="6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572250" y="4876800"/>
            <a:ext cx="5187750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096000" y="5051425"/>
            <a:ext cx="5676000" cy="1219200"/>
          </a:xfrm>
        </p:spPr>
        <p:txBody>
          <a:bodyPr/>
          <a:lstStyle/>
          <a:p>
            <a:pPr algn="r"/>
            <a:r>
              <a:rPr lang="en-US" dirty="0" err="1"/>
              <a:t>ToC</a:t>
            </a:r>
            <a:r>
              <a:rPr lang="en-US" dirty="0"/>
              <a:t>/ST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  <a:p>
            <a:pPr algn="r"/>
            <a:r>
              <a:rPr lang="en-US" dirty="0" err="1"/>
              <a:t>Pengujian</a:t>
            </a:r>
            <a:r>
              <a:rPr lang="en-US" dirty="0"/>
              <a:t> lain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4A0AF8-80C9-479A-BE96-C26A4187A980}"/>
              </a:ext>
            </a:extLst>
          </p:cNvPr>
          <p:cNvSpPr txBox="1"/>
          <p:nvPr/>
        </p:nvSpPr>
        <p:spPr>
          <a:xfrm>
            <a:off x="-2" y="6365362"/>
            <a:ext cx="11772001" cy="379629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1D1B1-5213-4CD3-9BE1-2B2D5179CAD9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1E3B9A5E-F506-4F41-8DB4-8B235A54E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78624" y="1860674"/>
            <a:ext cx="1857885" cy="185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45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753702-932D-45C2-AD6C-ADA7BDFAB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053"/>
            <a:ext cx="6138413" cy="5832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Mengapa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Diuji</a:t>
            </a:r>
            <a:r>
              <a:rPr lang="en-US" dirty="0"/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C88DD-BDC2-44E9-BC51-FA444F36FBE8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330DF-072B-4490-8B62-3225C07291A9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20993-6FD4-4FCC-AD58-C8698637B72A}"/>
              </a:ext>
            </a:extLst>
          </p:cNvPr>
          <p:cNvSpPr txBox="1"/>
          <p:nvPr/>
        </p:nvSpPr>
        <p:spPr>
          <a:xfrm>
            <a:off x="432000" y="1442720"/>
            <a:ext cx="57351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Input data yang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output/</a:t>
            </a:r>
            <a:r>
              <a:rPr lang="en-US" dirty="0" err="1"/>
              <a:t>hasil</a:t>
            </a:r>
            <a:r>
              <a:rPr lang="en-US" dirty="0"/>
              <a:t> yang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pula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data, auditor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data yang </a:t>
            </a:r>
            <a:r>
              <a:rPr lang="en-US" dirty="0" err="1"/>
              <a:t>diterima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kualitasnya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yang </a:t>
            </a:r>
            <a:r>
              <a:rPr lang="en-US" dirty="0" err="1"/>
              <a:t>bermasalah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disebabkan</a:t>
            </a:r>
            <a:r>
              <a:rPr lang="en-US" dirty="0"/>
              <a:t> oleh </a:t>
            </a:r>
            <a:r>
              <a:rPr lang="en-US" dirty="0" err="1"/>
              <a:t>kendala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impor</a:t>
            </a:r>
            <a:r>
              <a:rPr lang="en-US" dirty="0"/>
              <a:t> data,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transmisi</a:t>
            </a:r>
            <a:r>
              <a:rPr lang="en-US" dirty="0"/>
              <a:t> data,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ekspor</a:t>
            </a:r>
            <a:r>
              <a:rPr lang="en-US" dirty="0"/>
              <a:t> data, </a:t>
            </a:r>
            <a:r>
              <a:rPr lang="en-US" dirty="0" err="1"/>
              <a:t>atau</a:t>
            </a:r>
            <a:r>
              <a:rPr lang="en-US" dirty="0"/>
              <a:t> data </a:t>
            </a:r>
            <a:r>
              <a:rPr lang="en-US" dirty="0" err="1"/>
              <a:t>sumber</a:t>
            </a:r>
            <a:r>
              <a:rPr lang="en-US" dirty="0"/>
              <a:t> data pada </a:t>
            </a:r>
            <a:r>
              <a:rPr lang="en-US" dirty="0" err="1"/>
              <a:t>auditan</a:t>
            </a:r>
            <a:r>
              <a:rPr lang="en-US" dirty="0"/>
              <a:t> yang </a:t>
            </a:r>
            <a:r>
              <a:rPr lang="en-US" dirty="0" err="1"/>
              <a:t>bermasalah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minimnya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pada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auditan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, data yang </a:t>
            </a:r>
            <a:r>
              <a:rPr lang="en-US" dirty="0" err="1"/>
              <a:t>berkualitas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data yang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b="1" dirty="0"/>
              <a:t>valid</a:t>
            </a:r>
            <a:r>
              <a:rPr lang="en-US" dirty="0"/>
              <a:t>, </a:t>
            </a:r>
            <a:r>
              <a:rPr lang="en-US" b="1" dirty="0" err="1"/>
              <a:t>lengkap</a:t>
            </a:r>
            <a:r>
              <a:rPr lang="en-US" dirty="0"/>
              <a:t>, </a:t>
            </a:r>
            <a:r>
              <a:rPr lang="en-US" b="1" dirty="0" err="1"/>
              <a:t>akurat</a:t>
            </a:r>
            <a:r>
              <a:rPr lang="en-US" dirty="0"/>
              <a:t>, </a:t>
            </a:r>
            <a:r>
              <a:rPr lang="en-US" b="1" dirty="0" err="1"/>
              <a:t>konsisten</a:t>
            </a:r>
            <a:r>
              <a:rPr lang="en-US" dirty="0"/>
              <a:t>, dan </a:t>
            </a:r>
            <a:r>
              <a:rPr lang="en-US" b="1" dirty="0"/>
              <a:t>uniform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2364427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F5B55D3-8123-4B62-8472-B2B72917B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120" y="864000"/>
            <a:ext cx="4881880" cy="488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Pembersihan</a:t>
            </a:r>
            <a:r>
              <a:rPr lang="en-US" dirty="0"/>
              <a:t>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C88DD-BDC2-44E9-BC51-FA444F36FBE8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330DF-072B-4490-8B62-3225C07291A9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20993-6FD4-4FCC-AD58-C8698637B72A}"/>
              </a:ext>
            </a:extLst>
          </p:cNvPr>
          <p:cNvSpPr txBox="1"/>
          <p:nvPr/>
        </p:nvSpPr>
        <p:spPr>
          <a:xfrm>
            <a:off x="432000" y="1442720"/>
            <a:ext cx="573512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data </a:t>
            </a:r>
            <a:r>
              <a:rPr lang="en-US" dirty="0" err="1"/>
              <a:t>idealnya</a:t>
            </a:r>
            <a:r>
              <a:rPr lang="en-US" dirty="0"/>
              <a:t> </a:t>
            </a:r>
            <a:r>
              <a:rPr lang="en-US" dirty="0" err="1"/>
              <a:t>ditelaah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permasalahannya</a:t>
            </a:r>
            <a:r>
              <a:rPr lang="en-US" dirty="0"/>
              <a:t>,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dikonfirmasi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auditan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Sebelum</a:t>
            </a:r>
            <a:r>
              <a:rPr lang="en-US" dirty="0"/>
              <a:t> data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,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penanganan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data yang </a:t>
            </a:r>
            <a:r>
              <a:rPr lang="en-US" dirty="0" err="1"/>
              <a:t>bermasalah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Penanganan</a:t>
            </a:r>
            <a:r>
              <a:rPr lang="en-US" dirty="0"/>
              <a:t>/</a:t>
            </a:r>
            <a:r>
              <a:rPr lang="en-US" dirty="0" err="1"/>
              <a:t>pembersihan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penghapusan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pembetulan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penghapusan</a:t>
            </a:r>
            <a:r>
              <a:rPr lang="en-US" dirty="0"/>
              <a:t>/</a:t>
            </a:r>
            <a:r>
              <a:rPr lang="en-US" dirty="0" err="1"/>
              <a:t>pembetulan</a:t>
            </a:r>
            <a:r>
              <a:rPr lang="en-US" dirty="0"/>
              <a:t> data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dicatat</a:t>
            </a:r>
            <a:r>
              <a:rPr lang="en-US" dirty="0"/>
              <a:t> dan </a:t>
            </a:r>
            <a:r>
              <a:rPr lang="en-US" dirty="0" err="1"/>
              <a:t>dipertanggungjawabkan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9624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Pengujian</a:t>
            </a:r>
            <a:r>
              <a:rPr lang="en-US" dirty="0"/>
              <a:t>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C88DD-BDC2-44E9-BC51-FA444F36FBE8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330DF-072B-4490-8B62-3225C07291A9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20993-6FD4-4FCC-AD58-C8698637B72A}"/>
              </a:ext>
            </a:extLst>
          </p:cNvPr>
          <p:cNvSpPr txBox="1"/>
          <p:nvPr/>
        </p:nvSpPr>
        <p:spPr>
          <a:xfrm>
            <a:off x="432000" y="1442720"/>
            <a:ext cx="104696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validitas</a:t>
            </a:r>
            <a:r>
              <a:rPr lang="en-US" dirty="0"/>
              <a:t> data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terbalik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aplikasinya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mengacu</a:t>
            </a:r>
            <a:r>
              <a:rPr lang="en-US" dirty="0"/>
              <a:t> pada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aplikasinya</a:t>
            </a:r>
            <a:r>
              <a:rPr lang="en-US" dirty="0"/>
              <a:t>, </a:t>
            </a:r>
            <a:r>
              <a:rPr lang="en-US" dirty="0" err="1"/>
              <a:t>pengujian</a:t>
            </a:r>
            <a:r>
              <a:rPr lang="en-US" dirty="0"/>
              <a:t> juga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asersi</a:t>
            </a:r>
            <a:r>
              <a:rPr lang="en-US" dirty="0"/>
              <a:t> </a:t>
            </a:r>
            <a:r>
              <a:rPr lang="en-US" dirty="0" err="1"/>
              <a:t>manajemen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30975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C88DD-BDC2-44E9-BC51-FA444F36FBE8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330DF-072B-4490-8B62-3225C07291A9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C20D3F-CD4E-4EDF-A32E-D95195EA01E9}"/>
              </a:ext>
            </a:extLst>
          </p:cNvPr>
          <p:cNvSpPr/>
          <p:nvPr/>
        </p:nvSpPr>
        <p:spPr>
          <a:xfrm>
            <a:off x="455338" y="1100976"/>
            <a:ext cx="2077520" cy="599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Check Digit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D432A-36C4-4477-9299-AF49D03D7058}"/>
              </a:ext>
            </a:extLst>
          </p:cNvPr>
          <p:cNvSpPr txBox="1"/>
          <p:nvPr/>
        </p:nvSpPr>
        <p:spPr>
          <a:xfrm>
            <a:off x="542770" y="1838960"/>
            <a:ext cx="1101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Check Digit: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Pemberian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International </a:t>
            </a:r>
            <a:r>
              <a:rPr lang="en-US" dirty="0" err="1"/>
              <a:t>Standar</a:t>
            </a:r>
            <a:r>
              <a:rPr lang="en-US" dirty="0"/>
              <a:t> Book Number (ISBN) </a:t>
            </a:r>
            <a:r>
              <a:rPr lang="en-US" dirty="0" err="1"/>
              <a:t>ditetapkakn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10 digit </a:t>
            </a:r>
            <a:r>
              <a:rPr lang="en-US" dirty="0" err="1"/>
              <a:t>atau</a:t>
            </a:r>
            <a:r>
              <a:rPr lang="en-US" dirty="0"/>
              <a:t> 13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Pada ISBN 13 digit, Digit ke-13 </a:t>
            </a:r>
            <a:r>
              <a:rPr lang="en-US" dirty="0" err="1"/>
              <a:t>adalah</a:t>
            </a:r>
            <a:r>
              <a:rPr lang="en-US" dirty="0"/>
              <a:t> Check Digit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99D635-EE8C-4AD3-96EB-E041F50F40BB}"/>
              </a:ext>
            </a:extLst>
          </p:cNvPr>
          <p:cNvSpPr txBox="1"/>
          <p:nvPr/>
        </p:nvSpPr>
        <p:spPr>
          <a:xfrm>
            <a:off x="542770" y="2799234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ISBN-13: 978-0-306-40615-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D862A-2368-49F1-9823-C8FA43F8069D}"/>
              </a:ext>
            </a:extLst>
          </p:cNvPr>
          <p:cNvSpPr txBox="1"/>
          <p:nvPr/>
        </p:nvSpPr>
        <p:spPr>
          <a:xfrm>
            <a:off x="542770" y="3205510"/>
            <a:ext cx="51062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Formula Check Digit ISBN:</a:t>
            </a:r>
          </a:p>
          <a:p>
            <a:pPr marL="652463" indent="-400050">
              <a:buFont typeface="+mj-lt"/>
              <a:buAutoNum type="romanLcPeriod"/>
            </a:pPr>
            <a:r>
              <a:rPr lang="en-US" dirty="0"/>
              <a:t>a*1 + b*3 + c*1 + d*3 + ……. + l*3 = X</a:t>
            </a:r>
          </a:p>
          <a:p>
            <a:pPr marL="652463" indent="-400050">
              <a:buFont typeface="+mj-lt"/>
              <a:buAutoNum type="romanLcPeriod"/>
            </a:pPr>
            <a:r>
              <a:rPr lang="en-US" dirty="0"/>
              <a:t>X modulus 10 = Y</a:t>
            </a:r>
          </a:p>
          <a:p>
            <a:pPr marL="652463" indent="-400050">
              <a:buFont typeface="+mj-lt"/>
              <a:buAutoNum type="romanLcPeriod"/>
            </a:pPr>
            <a:r>
              <a:rPr lang="en-US" dirty="0"/>
              <a:t>Jika Y = 0 </a:t>
            </a:r>
            <a:r>
              <a:rPr lang="en-US" dirty="0" err="1"/>
              <a:t>maka</a:t>
            </a:r>
            <a:r>
              <a:rPr lang="en-US" dirty="0"/>
              <a:t> check digit = 0</a:t>
            </a:r>
          </a:p>
          <a:p>
            <a:pPr marL="652463" indent="-400050">
              <a:buFont typeface="+mj-lt"/>
              <a:buAutoNum type="romanLcPeriod"/>
            </a:pPr>
            <a:r>
              <a:rPr lang="en-US" dirty="0"/>
              <a:t>Jika Y &lt;&gt; 0 </a:t>
            </a:r>
            <a:r>
              <a:rPr lang="en-US" dirty="0" err="1"/>
              <a:t>maka</a:t>
            </a:r>
            <a:r>
              <a:rPr lang="en-US" dirty="0"/>
              <a:t> check digit = 10 - Y</a:t>
            </a:r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699D36-B04D-436F-94DB-DB4C50FCCE6C}"/>
              </a:ext>
            </a:extLst>
          </p:cNvPr>
          <p:cNvSpPr txBox="1"/>
          <p:nvPr/>
        </p:nvSpPr>
        <p:spPr>
          <a:xfrm>
            <a:off x="6543024" y="3205510"/>
            <a:ext cx="53210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Formula Check Digit ISBN:</a:t>
            </a:r>
          </a:p>
          <a:p>
            <a:pPr marL="652463" indent="-400050">
              <a:buFont typeface="+mj-lt"/>
              <a:buAutoNum type="romanLcPeriod"/>
            </a:pPr>
            <a:r>
              <a:rPr lang="en-US" dirty="0"/>
              <a:t>9*1 + 7*3 + 8*1 + 0*3 + ……. + 5*3 = 93</a:t>
            </a:r>
          </a:p>
          <a:p>
            <a:pPr marL="652463" indent="-400050">
              <a:buFont typeface="+mj-lt"/>
              <a:buAutoNum type="romanLcPeriod"/>
            </a:pPr>
            <a:r>
              <a:rPr lang="en-US" dirty="0"/>
              <a:t>93 modulus 10 = 3</a:t>
            </a:r>
          </a:p>
          <a:p>
            <a:pPr marL="652463" indent="-400050">
              <a:buFont typeface="+mj-lt"/>
              <a:buAutoNum type="romanLcPeriod"/>
            </a:pPr>
            <a:r>
              <a:rPr lang="en-US" strike="sngStrike" dirty="0"/>
              <a:t>Y = 0 </a:t>
            </a:r>
            <a:r>
              <a:rPr lang="en-US" strike="sngStrike" dirty="0" err="1"/>
              <a:t>maka</a:t>
            </a:r>
            <a:r>
              <a:rPr lang="en-US" strike="sngStrike" dirty="0"/>
              <a:t> check digit = 0</a:t>
            </a:r>
          </a:p>
          <a:p>
            <a:pPr marL="652463" indent="-400050">
              <a:buFont typeface="+mj-lt"/>
              <a:buAutoNum type="romanLcPeriod"/>
            </a:pPr>
            <a:r>
              <a:rPr lang="en-US" dirty="0"/>
              <a:t>Y &lt;&gt; 0 </a:t>
            </a:r>
            <a:r>
              <a:rPr lang="en-US" dirty="0" err="1"/>
              <a:t>maka</a:t>
            </a:r>
            <a:r>
              <a:rPr lang="en-US" dirty="0"/>
              <a:t> check digit = 10 – 3 = 7</a:t>
            </a:r>
          </a:p>
          <a:p>
            <a:pPr marL="252413"/>
            <a:r>
              <a:rPr lang="en-US" dirty="0"/>
              <a:t>ISBN-13: 978-8-306-40615-</a:t>
            </a:r>
            <a:r>
              <a:rPr lang="en-US" b="1" dirty="0">
                <a:solidFill>
                  <a:schemeClr val="accent6"/>
                </a:solidFill>
              </a:rPr>
              <a:t>7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70C7FF9-F0FD-4963-AAFC-6C19CB00E4CC}"/>
              </a:ext>
            </a:extLst>
          </p:cNvPr>
          <p:cNvSpPr/>
          <p:nvPr/>
        </p:nvSpPr>
        <p:spPr>
          <a:xfrm>
            <a:off x="3810000" y="2922295"/>
            <a:ext cx="2946400" cy="1928796"/>
          </a:xfrm>
          <a:custGeom>
            <a:avLst/>
            <a:gdLst>
              <a:gd name="connsiteX0" fmla="*/ 0 w 3027680"/>
              <a:gd name="connsiteY0" fmla="*/ 44425 h 1935750"/>
              <a:gd name="connsiteX1" fmla="*/ 2174240 w 3027680"/>
              <a:gd name="connsiteY1" fmla="*/ 217145 h 1935750"/>
              <a:gd name="connsiteX2" fmla="*/ 2733040 w 3027680"/>
              <a:gd name="connsiteY2" fmla="*/ 1741145 h 1935750"/>
              <a:gd name="connsiteX3" fmla="*/ 3027680 w 3027680"/>
              <a:gd name="connsiteY3" fmla="*/ 1883385 h 193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7680" h="1935750">
                <a:moveTo>
                  <a:pt x="0" y="44425"/>
                </a:moveTo>
                <a:cubicBezTo>
                  <a:pt x="859366" y="-10609"/>
                  <a:pt x="1718733" y="-65642"/>
                  <a:pt x="2174240" y="217145"/>
                </a:cubicBezTo>
                <a:cubicBezTo>
                  <a:pt x="2629747" y="499932"/>
                  <a:pt x="2590800" y="1463438"/>
                  <a:pt x="2733040" y="1741145"/>
                </a:cubicBezTo>
                <a:cubicBezTo>
                  <a:pt x="2875280" y="2018852"/>
                  <a:pt x="3002280" y="1932492"/>
                  <a:pt x="3027680" y="1883385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751DAA-6EBC-459C-A2BF-B4464092513E}"/>
              </a:ext>
            </a:extLst>
          </p:cNvPr>
          <p:cNvSpPr/>
          <p:nvPr/>
        </p:nvSpPr>
        <p:spPr>
          <a:xfrm>
            <a:off x="455338" y="4897213"/>
            <a:ext cx="2077520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33295B-B72B-4ECF-AADB-4038EB0549D8}"/>
              </a:ext>
            </a:extLst>
          </p:cNvPr>
          <p:cNvSpPr txBox="1"/>
          <p:nvPr/>
        </p:nvSpPr>
        <p:spPr>
          <a:xfrm>
            <a:off x="542770" y="5572358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rekalkulasi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formula excel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cocokkan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55E0E-C25B-492B-8102-1ADBF30E7A5B}"/>
              </a:ext>
            </a:extLst>
          </p:cNvPr>
          <p:cNvSpPr txBox="1"/>
          <p:nvPr/>
        </p:nvSpPr>
        <p:spPr>
          <a:xfrm>
            <a:off x="542770" y="5941782"/>
            <a:ext cx="3459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=LEFT()  =MID()  =RIGHT()  =IF()</a:t>
            </a:r>
            <a:endParaRPr lang="en-ID" dirty="0">
              <a:latin typeface="Avenir Next LT Pro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AEE003-4296-48F1-8E7E-ACD32FA39B85}"/>
              </a:ext>
            </a:extLst>
          </p:cNvPr>
          <p:cNvSpPr txBox="1"/>
          <p:nvPr/>
        </p:nvSpPr>
        <p:spPr>
          <a:xfrm rot="775079">
            <a:off x="349234" y="1030566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1</a:t>
            </a:r>
            <a:endParaRPr lang="en-ID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9965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C88DD-BDC2-44E9-BC51-FA444F36FBE8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330DF-072B-4490-8B62-3225C07291A9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C20D3F-CD4E-4EDF-A32E-D95195EA01E9}"/>
              </a:ext>
            </a:extLst>
          </p:cNvPr>
          <p:cNvSpPr/>
          <p:nvPr/>
        </p:nvSpPr>
        <p:spPr>
          <a:xfrm>
            <a:off x="455338" y="1100976"/>
            <a:ext cx="2077520" cy="599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Missing Data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D432A-36C4-4477-9299-AF49D03D7058}"/>
              </a:ext>
            </a:extLst>
          </p:cNvPr>
          <p:cNvSpPr txBox="1"/>
          <p:nvPr/>
        </p:nvSpPr>
        <p:spPr>
          <a:xfrm>
            <a:off x="542770" y="1838960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ditujukkan</a:t>
            </a:r>
            <a:r>
              <a:rPr lang="en-US" dirty="0"/>
              <a:t> agar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data yang </a:t>
            </a:r>
            <a:r>
              <a:rPr lang="en-US" dirty="0" err="1"/>
              <a:t>kosong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diproses</a:t>
            </a:r>
            <a:r>
              <a:rPr lang="en-US" dirty="0"/>
              <a:t>/</a:t>
            </a:r>
            <a:r>
              <a:rPr lang="en-US" dirty="0" err="1"/>
              <a:t>disimpan</a:t>
            </a:r>
            <a:endParaRPr lang="en-ID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751DAA-6EBC-459C-A2BF-B4464092513E}"/>
              </a:ext>
            </a:extLst>
          </p:cNvPr>
          <p:cNvSpPr/>
          <p:nvPr/>
        </p:nvSpPr>
        <p:spPr>
          <a:xfrm>
            <a:off x="455338" y="3791836"/>
            <a:ext cx="2077520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33295B-B72B-4ECF-AADB-4038EB0549D8}"/>
              </a:ext>
            </a:extLst>
          </p:cNvPr>
          <p:cNvSpPr txBox="1"/>
          <p:nvPr/>
        </p:nvSpPr>
        <p:spPr>
          <a:xfrm>
            <a:off x="542770" y="4466981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data yang </a:t>
            </a:r>
            <a:r>
              <a:rPr lang="en-US" dirty="0" err="1"/>
              <a:t>kosong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55E0E-C25B-492B-8102-1ADBF30E7A5B}"/>
              </a:ext>
            </a:extLst>
          </p:cNvPr>
          <p:cNvSpPr txBox="1"/>
          <p:nvPr/>
        </p:nvSpPr>
        <p:spPr>
          <a:xfrm>
            <a:off x="542770" y="4836405"/>
            <a:ext cx="465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=COUNT()  =COUNTA()  =COUNTBLANK()</a:t>
            </a:r>
            <a:endParaRPr lang="en-ID" dirty="0">
              <a:latin typeface="Avenir Next LT Pro Light" panose="020B03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C0364F-75AD-45A8-A964-D29FA9F7ADAE}"/>
              </a:ext>
            </a:extLst>
          </p:cNvPr>
          <p:cNvSpPr txBox="1"/>
          <p:nvPr/>
        </p:nvSpPr>
        <p:spPr>
          <a:xfrm>
            <a:off x="542770" y="2318114"/>
            <a:ext cx="1101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Nomor</a:t>
            </a:r>
            <a:r>
              <a:rPr lang="en-ID" dirty="0"/>
              <a:t> Invoice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boleh</a:t>
            </a:r>
            <a:r>
              <a:rPr lang="en-ID" dirty="0"/>
              <a:t> </a:t>
            </a:r>
            <a:r>
              <a:rPr lang="en-ID" dirty="0" err="1"/>
              <a:t>kosong</a:t>
            </a:r>
            <a:r>
              <a:rPr lang="en-ID" dirty="0"/>
              <a:t> pada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transaksi</a:t>
            </a:r>
            <a:r>
              <a:rPr lang="en-ID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D54A2D-3866-40C1-A2FD-C043EE59E733}"/>
              </a:ext>
            </a:extLst>
          </p:cNvPr>
          <p:cNvSpPr txBox="1"/>
          <p:nvPr/>
        </p:nvSpPr>
        <p:spPr>
          <a:xfrm rot="775079">
            <a:off x="349235" y="1028590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2</a:t>
            </a:r>
            <a:endParaRPr lang="en-ID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2051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C88DD-BDC2-44E9-BC51-FA444F36FBE8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330DF-072B-4490-8B62-3225C07291A9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C20D3F-CD4E-4EDF-A32E-D95195EA01E9}"/>
              </a:ext>
            </a:extLst>
          </p:cNvPr>
          <p:cNvSpPr/>
          <p:nvPr/>
        </p:nvSpPr>
        <p:spPr>
          <a:xfrm>
            <a:off x="455338" y="1100976"/>
            <a:ext cx="2450422" cy="599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Numeric-alphabetic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D432A-36C4-4477-9299-AF49D03D7058}"/>
              </a:ext>
            </a:extLst>
          </p:cNvPr>
          <p:cNvSpPr txBox="1"/>
          <p:nvPr/>
        </p:nvSpPr>
        <p:spPr>
          <a:xfrm>
            <a:off x="542770" y="1838960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ditujukkan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format data </a:t>
            </a:r>
            <a:r>
              <a:rPr lang="en-US" dirty="0" err="1"/>
              <a:t>diproses</a:t>
            </a:r>
            <a:r>
              <a:rPr lang="en-US" dirty="0"/>
              <a:t>/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semestinya</a:t>
            </a:r>
            <a:endParaRPr lang="en-ID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751DAA-6EBC-459C-A2BF-B4464092513E}"/>
              </a:ext>
            </a:extLst>
          </p:cNvPr>
          <p:cNvSpPr/>
          <p:nvPr/>
        </p:nvSpPr>
        <p:spPr>
          <a:xfrm>
            <a:off x="455338" y="2675376"/>
            <a:ext cx="2450422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33295B-B72B-4ECF-AADB-4038EB0549D8}"/>
              </a:ext>
            </a:extLst>
          </p:cNvPr>
          <p:cNvSpPr txBox="1"/>
          <p:nvPr/>
        </p:nvSpPr>
        <p:spPr>
          <a:xfrm>
            <a:off x="542770" y="3350521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data yang </a:t>
            </a:r>
            <a:r>
              <a:rPr lang="en-US" dirty="0" err="1"/>
              <a:t>diimpor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formatnya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55E0E-C25B-492B-8102-1ADBF30E7A5B}"/>
              </a:ext>
            </a:extLst>
          </p:cNvPr>
          <p:cNvSpPr txBox="1"/>
          <p:nvPr/>
        </p:nvSpPr>
        <p:spPr>
          <a:xfrm>
            <a:off x="542770" y="3719945"/>
            <a:ext cx="440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=ISNUMBER()  =ISTEXT()  =ISNONTEXT()</a:t>
            </a:r>
            <a:endParaRPr lang="en-ID" dirty="0">
              <a:latin typeface="Avenir Next LT Pro Light" panose="020B03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F37DD-74C1-4D76-B5B2-453F34372610}"/>
              </a:ext>
            </a:extLst>
          </p:cNvPr>
          <p:cNvSpPr txBox="1"/>
          <p:nvPr/>
        </p:nvSpPr>
        <p:spPr>
          <a:xfrm>
            <a:off x="542770" y="4423016"/>
            <a:ext cx="1101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numeric </a:t>
            </a:r>
            <a:r>
              <a:rPr lang="en-US" dirty="0" err="1"/>
              <a:t>dapat</a:t>
            </a:r>
            <a:r>
              <a:rPr lang="en-US" dirty="0"/>
              <a:t> juga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matematika</a:t>
            </a:r>
            <a:r>
              <a:rPr lang="en-US" dirty="0"/>
              <a:t> pada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sel</a:t>
            </a:r>
            <a:r>
              <a:rPr lang="en-US" dirty="0"/>
              <a:t> pada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error </a:t>
            </a:r>
            <a:r>
              <a:rPr lang="en-US" dirty="0" err="1"/>
              <a:t>berarti</a:t>
            </a:r>
            <a:r>
              <a:rPr lang="en-US" dirty="0"/>
              <a:t> format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numeric dan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penanganan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lanjut</a:t>
            </a:r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58B-5072-4FEC-9D2D-698384BB7AB7}"/>
              </a:ext>
            </a:extLst>
          </p:cNvPr>
          <p:cNvSpPr txBox="1"/>
          <p:nvPr/>
        </p:nvSpPr>
        <p:spPr>
          <a:xfrm rot="775079">
            <a:off x="262084" y="1007569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3</a:t>
            </a:r>
            <a:endParaRPr lang="en-ID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5347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C88DD-BDC2-44E9-BC51-FA444F36FBE8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330DF-072B-4490-8B62-3225C07291A9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C20D3F-CD4E-4EDF-A32E-D95195EA01E9}"/>
              </a:ext>
            </a:extLst>
          </p:cNvPr>
          <p:cNvSpPr/>
          <p:nvPr/>
        </p:nvSpPr>
        <p:spPr>
          <a:xfrm>
            <a:off x="455338" y="1100976"/>
            <a:ext cx="2206708" cy="599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Limit Check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D432A-36C4-4477-9299-AF49D03D7058}"/>
              </a:ext>
            </a:extLst>
          </p:cNvPr>
          <p:cNvSpPr txBox="1"/>
          <p:nvPr/>
        </p:nvSpPr>
        <p:spPr>
          <a:xfrm>
            <a:off x="542770" y="1838960"/>
            <a:ext cx="1101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ditujukkan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data yang di-input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minimal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melebihi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</a:t>
            </a:r>
            <a:r>
              <a:rPr lang="en-US" dirty="0" err="1"/>
              <a:t>maksimal</a:t>
            </a:r>
            <a:endParaRPr lang="en-ID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751DAA-6EBC-459C-A2BF-B4464092513E}"/>
              </a:ext>
            </a:extLst>
          </p:cNvPr>
          <p:cNvSpPr/>
          <p:nvPr/>
        </p:nvSpPr>
        <p:spPr>
          <a:xfrm>
            <a:off x="455338" y="3884261"/>
            <a:ext cx="2206708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33295B-B72B-4ECF-AADB-4038EB0549D8}"/>
              </a:ext>
            </a:extLst>
          </p:cNvPr>
          <p:cNvSpPr txBox="1"/>
          <p:nvPr/>
        </p:nvSpPr>
        <p:spPr>
          <a:xfrm>
            <a:off x="542770" y="4559406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data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limitnya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55E0E-C25B-492B-8102-1ADBF30E7A5B}"/>
              </a:ext>
            </a:extLst>
          </p:cNvPr>
          <p:cNvSpPr txBox="1"/>
          <p:nvPr/>
        </p:nvSpPr>
        <p:spPr>
          <a:xfrm>
            <a:off x="542770" y="4928830"/>
            <a:ext cx="5069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=IF()   &lt;  &gt;  &lt;=  &gt;=   FILTER/ADVANCED FILTER</a:t>
            </a:r>
            <a:endParaRPr lang="en-ID" dirty="0">
              <a:latin typeface="Avenir Next LT Pro Light" panose="020B03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5D4064-F835-4DF5-8654-7350D5939C85}"/>
              </a:ext>
            </a:extLst>
          </p:cNvPr>
          <p:cNvSpPr txBox="1"/>
          <p:nvPr/>
        </p:nvSpPr>
        <p:spPr>
          <a:xfrm>
            <a:off x="542770" y="2662488"/>
            <a:ext cx="1101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transaksi</a:t>
            </a:r>
            <a:r>
              <a:rPr lang="en-ID" dirty="0"/>
              <a:t> yang </a:t>
            </a:r>
            <a:r>
              <a:rPr lang="en-ID" dirty="0" err="1"/>
              <a:t>dilakukan</a:t>
            </a:r>
            <a:r>
              <a:rPr lang="en-ID" dirty="0"/>
              <a:t> oleh </a:t>
            </a:r>
            <a:r>
              <a:rPr lang="en-ID" dirty="0" err="1"/>
              <a:t>staf</a:t>
            </a:r>
            <a:r>
              <a:rPr lang="en-ID" dirty="0"/>
              <a:t> </a:t>
            </a:r>
            <a:r>
              <a:rPr lang="en-ID" dirty="0" err="1"/>
              <a:t>penjualan</a:t>
            </a:r>
            <a:r>
              <a:rPr lang="en-ID" dirty="0"/>
              <a:t> </a:t>
            </a:r>
            <a:r>
              <a:rPr lang="en-ID" dirty="0" err="1"/>
              <a:t>maksimal</a:t>
            </a:r>
            <a:r>
              <a:rPr lang="en-ID" dirty="0"/>
              <a:t> </a:t>
            </a:r>
            <a:r>
              <a:rPr lang="en-ID" dirty="0" err="1"/>
              <a:t>bernilai</a:t>
            </a:r>
            <a:r>
              <a:rPr lang="en-ID" dirty="0"/>
              <a:t> Rp20.000.000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76A5BA-62D0-410E-867C-B180AD80EC6A}"/>
              </a:ext>
            </a:extLst>
          </p:cNvPr>
          <p:cNvSpPr txBox="1"/>
          <p:nvPr/>
        </p:nvSpPr>
        <p:spPr>
          <a:xfrm rot="775079">
            <a:off x="349235" y="1121722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4</a:t>
            </a:r>
            <a:endParaRPr lang="en-ID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662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6B60BF7A-0785-48A2-87A4-28818AFD6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10" y="0"/>
            <a:ext cx="12218110" cy="658130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-26110" y="6365363"/>
            <a:ext cx="11798109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276694"/>
            <a:ext cx="11340000" cy="4320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Rencana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Pembelajaran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B1B8A-861D-4868-B510-7560E9D05CCF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38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C88DD-BDC2-44E9-BC51-FA444F36FBE8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330DF-072B-4490-8B62-3225C07291A9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C20D3F-CD4E-4EDF-A32E-D95195EA01E9}"/>
              </a:ext>
            </a:extLst>
          </p:cNvPr>
          <p:cNvSpPr/>
          <p:nvPr/>
        </p:nvSpPr>
        <p:spPr>
          <a:xfrm>
            <a:off x="455338" y="1100976"/>
            <a:ext cx="2206708" cy="599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Range Check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D432A-36C4-4477-9299-AF49D03D7058}"/>
              </a:ext>
            </a:extLst>
          </p:cNvPr>
          <p:cNvSpPr txBox="1"/>
          <p:nvPr/>
        </p:nvSpPr>
        <p:spPr>
          <a:xfrm>
            <a:off x="542770" y="1838960"/>
            <a:ext cx="1101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ditujukkan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data yang di-input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minimal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melebihi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</a:t>
            </a:r>
            <a:r>
              <a:rPr lang="en-US" dirty="0" err="1"/>
              <a:t>maksimal</a:t>
            </a:r>
            <a:endParaRPr lang="en-ID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751DAA-6EBC-459C-A2BF-B4464092513E}"/>
              </a:ext>
            </a:extLst>
          </p:cNvPr>
          <p:cNvSpPr/>
          <p:nvPr/>
        </p:nvSpPr>
        <p:spPr>
          <a:xfrm>
            <a:off x="455338" y="3874256"/>
            <a:ext cx="2206708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33295B-B72B-4ECF-AADB-4038EB0549D8}"/>
              </a:ext>
            </a:extLst>
          </p:cNvPr>
          <p:cNvSpPr txBox="1"/>
          <p:nvPr/>
        </p:nvSpPr>
        <p:spPr>
          <a:xfrm>
            <a:off x="542770" y="4549401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data yang </a:t>
            </a:r>
            <a:r>
              <a:rPr lang="en-US" dirty="0" err="1"/>
              <a:t>diimpor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range-</a:t>
            </a:r>
            <a:r>
              <a:rPr lang="en-US" dirty="0" err="1"/>
              <a:t>nya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55E0E-C25B-492B-8102-1ADBF30E7A5B}"/>
              </a:ext>
            </a:extLst>
          </p:cNvPr>
          <p:cNvSpPr txBox="1"/>
          <p:nvPr/>
        </p:nvSpPr>
        <p:spPr>
          <a:xfrm>
            <a:off x="542770" y="4918825"/>
            <a:ext cx="5665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=IF  =AND  &lt;  &gt;  &lt;=  &gt;=   FILTER/ADVANCED FILTER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92370-8E13-4BF4-9B7D-4D2145945A6A}"/>
              </a:ext>
            </a:extLst>
          </p:cNvPr>
          <p:cNvSpPr txBox="1"/>
          <p:nvPr/>
        </p:nvSpPr>
        <p:spPr>
          <a:xfrm>
            <a:off x="542770" y="2661255"/>
            <a:ext cx="1101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Batas </a:t>
            </a:r>
            <a:r>
              <a:rPr lang="en-ID" dirty="0" err="1"/>
              <a:t>usia</a:t>
            </a:r>
            <a:r>
              <a:rPr lang="en-ID" dirty="0"/>
              <a:t> </a:t>
            </a:r>
            <a:r>
              <a:rPr lang="en-ID" dirty="0" err="1"/>
              <a:t>pendaftar</a:t>
            </a:r>
            <a:r>
              <a:rPr lang="en-ID" dirty="0"/>
              <a:t> </a:t>
            </a:r>
            <a:r>
              <a:rPr lang="en-ID" dirty="0" err="1"/>
              <a:t>ujian</a:t>
            </a:r>
            <a:r>
              <a:rPr lang="en-ID" dirty="0"/>
              <a:t> </a:t>
            </a:r>
            <a:r>
              <a:rPr lang="en-ID" dirty="0" err="1"/>
              <a:t>saringan</a:t>
            </a:r>
            <a:r>
              <a:rPr lang="en-ID" dirty="0"/>
              <a:t> </a:t>
            </a:r>
            <a:r>
              <a:rPr lang="en-ID" dirty="0" err="1"/>
              <a:t>masuk</a:t>
            </a:r>
            <a:r>
              <a:rPr lang="en-ID" dirty="0"/>
              <a:t> STAN </a:t>
            </a:r>
            <a:r>
              <a:rPr lang="en-ID" dirty="0" err="1"/>
              <a:t>adalah</a:t>
            </a:r>
            <a:r>
              <a:rPr lang="en-ID" dirty="0"/>
              <a:t> 17 (minimal) dan 21 </a:t>
            </a:r>
            <a:r>
              <a:rPr lang="en-ID" dirty="0" err="1"/>
              <a:t>tahun</a:t>
            </a:r>
            <a:r>
              <a:rPr lang="en-ID" dirty="0"/>
              <a:t> (</a:t>
            </a:r>
            <a:r>
              <a:rPr lang="en-ID" dirty="0" err="1"/>
              <a:t>maksimal</a:t>
            </a:r>
            <a:r>
              <a:rPr lang="en-ID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F5CEF1-A233-4E8A-981D-552AEEF97266}"/>
              </a:ext>
            </a:extLst>
          </p:cNvPr>
          <p:cNvSpPr txBox="1"/>
          <p:nvPr/>
        </p:nvSpPr>
        <p:spPr>
          <a:xfrm rot="775079">
            <a:off x="349235" y="1028590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5</a:t>
            </a:r>
            <a:endParaRPr lang="en-ID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4970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C88DD-BDC2-44E9-BC51-FA444F36FBE8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330DF-072B-4490-8B62-3225C07291A9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C20D3F-CD4E-4EDF-A32E-D95195EA01E9}"/>
              </a:ext>
            </a:extLst>
          </p:cNvPr>
          <p:cNvSpPr/>
          <p:nvPr/>
        </p:nvSpPr>
        <p:spPr>
          <a:xfrm>
            <a:off x="455338" y="1100976"/>
            <a:ext cx="2206708" cy="599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Validity Check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D432A-36C4-4477-9299-AF49D03D7058}"/>
              </a:ext>
            </a:extLst>
          </p:cNvPr>
          <p:cNvSpPr txBox="1"/>
          <p:nvPr/>
        </p:nvSpPr>
        <p:spPr>
          <a:xfrm>
            <a:off x="542770" y="1838960"/>
            <a:ext cx="1101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ditujukkan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data yang di-input/proses/</a:t>
            </a:r>
            <a:r>
              <a:rPr lang="en-US" dirty="0" err="1"/>
              <a:t>simpan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referensi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ditetapkan</a:t>
            </a:r>
            <a:endParaRPr lang="en-ID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751DAA-6EBC-459C-A2BF-B4464092513E}"/>
              </a:ext>
            </a:extLst>
          </p:cNvPr>
          <p:cNvSpPr/>
          <p:nvPr/>
        </p:nvSpPr>
        <p:spPr>
          <a:xfrm>
            <a:off x="455338" y="4001870"/>
            <a:ext cx="2206708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33295B-B72B-4ECF-AADB-4038EB0549D8}"/>
              </a:ext>
            </a:extLst>
          </p:cNvPr>
          <p:cNvSpPr txBox="1"/>
          <p:nvPr/>
        </p:nvSpPr>
        <p:spPr>
          <a:xfrm>
            <a:off x="542770" y="4677015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data yang </a:t>
            </a:r>
            <a:r>
              <a:rPr lang="en-US" dirty="0" err="1"/>
              <a:t>diimpor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range-</a:t>
            </a:r>
            <a:r>
              <a:rPr lang="en-US" dirty="0" err="1"/>
              <a:t>nya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55E0E-C25B-492B-8102-1ADBF30E7A5B}"/>
              </a:ext>
            </a:extLst>
          </p:cNvPr>
          <p:cNvSpPr txBox="1"/>
          <p:nvPr/>
        </p:nvSpPr>
        <p:spPr>
          <a:xfrm>
            <a:off x="542770" y="5046439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=IF  =AND  &lt;  &gt;  &lt;=  &gt;=</a:t>
            </a:r>
            <a:endParaRPr lang="en-ID" dirty="0">
              <a:latin typeface="Avenir Next LT Pro Light" panose="020B03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A5F1B-9E75-4FD0-9072-2A998BE61E71}"/>
              </a:ext>
            </a:extLst>
          </p:cNvPr>
          <p:cNvSpPr txBox="1"/>
          <p:nvPr/>
        </p:nvSpPr>
        <p:spPr>
          <a:xfrm>
            <a:off x="542770" y="2548187"/>
            <a:ext cx="1101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Transaksi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oleh </a:t>
            </a:r>
            <a:r>
              <a:rPr lang="en-ID" dirty="0" err="1"/>
              <a:t>pegawai</a:t>
            </a:r>
            <a:r>
              <a:rPr lang="en-ID" dirty="0"/>
              <a:t> yang </a:t>
            </a:r>
            <a:r>
              <a:rPr lang="en-ID" dirty="0" err="1"/>
              <a:t>terdaftar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daftar </a:t>
            </a:r>
            <a:r>
              <a:rPr lang="en-ID" dirty="0" err="1"/>
              <a:t>pegawai</a:t>
            </a:r>
            <a:endParaRPr lang="en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Kode </a:t>
            </a:r>
            <a:r>
              <a:rPr lang="en-ID" dirty="0" err="1"/>
              <a:t>akun</a:t>
            </a:r>
            <a:r>
              <a:rPr lang="en-ID" dirty="0"/>
              <a:t> yang </a:t>
            </a:r>
            <a:r>
              <a:rPr lang="en-ID" dirty="0" err="1"/>
              <a:t>diinput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Chart of Account </a:t>
            </a:r>
            <a:r>
              <a:rPr lang="en-ID" dirty="0" err="1"/>
              <a:t>perusahaan</a:t>
            </a:r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D25534-3374-499F-A123-35A9CFD071F0}"/>
              </a:ext>
            </a:extLst>
          </p:cNvPr>
          <p:cNvSpPr txBox="1"/>
          <p:nvPr/>
        </p:nvSpPr>
        <p:spPr>
          <a:xfrm rot="775079">
            <a:off x="262082" y="1049091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6</a:t>
            </a:r>
            <a:endParaRPr lang="en-ID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5294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C88DD-BDC2-44E9-BC51-FA444F36FBE8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330DF-072B-4490-8B62-3225C07291A9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C20D3F-CD4E-4EDF-A32E-D95195EA01E9}"/>
              </a:ext>
            </a:extLst>
          </p:cNvPr>
          <p:cNvSpPr/>
          <p:nvPr/>
        </p:nvSpPr>
        <p:spPr>
          <a:xfrm>
            <a:off x="455338" y="1100976"/>
            <a:ext cx="2328502" cy="599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Reasonableness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D432A-36C4-4477-9299-AF49D03D7058}"/>
              </a:ext>
            </a:extLst>
          </p:cNvPr>
          <p:cNvSpPr txBox="1"/>
          <p:nvPr/>
        </p:nvSpPr>
        <p:spPr>
          <a:xfrm>
            <a:off x="542770" y="1838960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kewajaran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data</a:t>
            </a:r>
            <a:endParaRPr lang="en-ID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751DAA-6EBC-459C-A2BF-B4464092513E}"/>
              </a:ext>
            </a:extLst>
          </p:cNvPr>
          <p:cNvSpPr/>
          <p:nvPr/>
        </p:nvSpPr>
        <p:spPr>
          <a:xfrm>
            <a:off x="455338" y="4001870"/>
            <a:ext cx="2328502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33295B-B72B-4ECF-AADB-4038EB0549D8}"/>
              </a:ext>
            </a:extLst>
          </p:cNvPr>
          <p:cNvSpPr txBox="1"/>
          <p:nvPr/>
        </p:nvSpPr>
        <p:spPr>
          <a:xfrm>
            <a:off x="542770" y="4677015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terbalik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kewajaran</a:t>
            </a:r>
            <a:r>
              <a:rPr lang="en-US" dirty="0"/>
              <a:t> data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55E0E-C25B-492B-8102-1ADBF30E7A5B}"/>
              </a:ext>
            </a:extLst>
          </p:cNvPr>
          <p:cNvSpPr txBox="1"/>
          <p:nvPr/>
        </p:nvSpPr>
        <p:spPr>
          <a:xfrm>
            <a:off x="542770" y="5046439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=IF  =AND  &lt;  &gt;  &lt;=  &gt;= </a:t>
            </a:r>
            <a:r>
              <a:rPr lang="en-US" dirty="0" err="1">
                <a:latin typeface="Avenir Next LT Pro Light" panose="020B0304020202020204" pitchFamily="34" charset="0"/>
              </a:rPr>
              <a:t>dll</a:t>
            </a:r>
            <a:endParaRPr lang="en-ID" dirty="0">
              <a:latin typeface="Avenir Next LT Pro Light" panose="020B03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A5F1B-9E75-4FD0-9072-2A998BE61E71}"/>
              </a:ext>
            </a:extLst>
          </p:cNvPr>
          <p:cNvSpPr txBox="1"/>
          <p:nvPr/>
        </p:nvSpPr>
        <p:spPr>
          <a:xfrm>
            <a:off x="542770" y="2548187"/>
            <a:ext cx="1101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Tanggal</a:t>
            </a:r>
            <a:r>
              <a:rPr lang="en-ID" dirty="0"/>
              <a:t> </a:t>
            </a:r>
            <a:r>
              <a:rPr lang="en-ID" dirty="0" err="1"/>
              <a:t>pengiriman</a:t>
            </a:r>
            <a:r>
              <a:rPr lang="en-ID" dirty="0"/>
              <a:t> </a:t>
            </a:r>
            <a:r>
              <a:rPr lang="en-ID" dirty="0" err="1"/>
              <a:t>barang</a:t>
            </a:r>
            <a:r>
              <a:rPr lang="en-ID" dirty="0"/>
              <a:t> </a:t>
            </a:r>
            <a:r>
              <a:rPr lang="en-ID" dirty="0" err="1"/>
              <a:t>seharusnya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mendahului</a:t>
            </a:r>
            <a:r>
              <a:rPr lang="en-ID" dirty="0"/>
              <a:t> </a:t>
            </a:r>
            <a:r>
              <a:rPr lang="en-ID" dirty="0" err="1"/>
              <a:t>tanggal</a:t>
            </a:r>
            <a:r>
              <a:rPr lang="en-ID" dirty="0"/>
              <a:t> </a:t>
            </a:r>
            <a:r>
              <a:rPr lang="en-ID" dirty="0" err="1"/>
              <a:t>pemesanan</a:t>
            </a:r>
            <a:endParaRPr lang="en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TMT CPNS pada NIP </a:t>
            </a:r>
            <a:r>
              <a:rPr lang="en-ID" dirty="0" err="1"/>
              <a:t>seharusnya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mendahului</a:t>
            </a:r>
            <a:r>
              <a:rPr lang="en-ID" dirty="0"/>
              <a:t> </a:t>
            </a:r>
            <a:r>
              <a:rPr lang="en-ID" dirty="0" err="1"/>
              <a:t>tanggal</a:t>
            </a:r>
            <a:r>
              <a:rPr lang="en-ID" dirty="0"/>
              <a:t> </a:t>
            </a:r>
            <a:r>
              <a:rPr lang="en-ID" dirty="0" err="1"/>
              <a:t>lahir</a:t>
            </a:r>
            <a:r>
              <a:rPr lang="en-ID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D25534-3374-499F-A123-35A9CFD071F0}"/>
              </a:ext>
            </a:extLst>
          </p:cNvPr>
          <p:cNvSpPr txBox="1"/>
          <p:nvPr/>
        </p:nvSpPr>
        <p:spPr>
          <a:xfrm rot="775079">
            <a:off x="262082" y="1049091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7</a:t>
            </a:r>
            <a:endParaRPr lang="en-ID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7901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C88DD-BDC2-44E9-BC51-FA444F36FBE8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330DF-072B-4490-8B62-3225C07291A9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C20D3F-CD4E-4EDF-A32E-D95195EA01E9}"/>
              </a:ext>
            </a:extLst>
          </p:cNvPr>
          <p:cNvSpPr/>
          <p:nvPr/>
        </p:nvSpPr>
        <p:spPr>
          <a:xfrm>
            <a:off x="455338" y="1100976"/>
            <a:ext cx="2328502" cy="599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Sign check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D432A-36C4-4477-9299-AF49D03D7058}"/>
              </a:ext>
            </a:extLst>
          </p:cNvPr>
          <p:cNvSpPr txBox="1"/>
          <p:nvPr/>
        </p:nvSpPr>
        <p:spPr>
          <a:xfrm>
            <a:off x="542770" y="1838960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bernilai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negative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bernilai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/</a:t>
            </a:r>
            <a:r>
              <a:rPr lang="en-US" dirty="0" err="1"/>
              <a:t>negatif</a:t>
            </a:r>
            <a:endParaRPr lang="en-ID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751DAA-6EBC-459C-A2BF-B4464092513E}"/>
              </a:ext>
            </a:extLst>
          </p:cNvPr>
          <p:cNvSpPr/>
          <p:nvPr/>
        </p:nvSpPr>
        <p:spPr>
          <a:xfrm>
            <a:off x="455338" y="4001870"/>
            <a:ext cx="2328502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33295B-B72B-4ECF-AADB-4038EB0549D8}"/>
              </a:ext>
            </a:extLst>
          </p:cNvPr>
          <p:cNvSpPr txBox="1"/>
          <p:nvPr/>
        </p:nvSpPr>
        <p:spPr>
          <a:xfrm>
            <a:off x="542770" y="4677015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kriteria</a:t>
            </a:r>
            <a:r>
              <a:rPr lang="en-US" dirty="0"/>
              <a:t> </a:t>
            </a:r>
            <a:r>
              <a:rPr lang="en-US" dirty="0" err="1"/>
              <a:t>kolom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55E0E-C25B-492B-8102-1ADBF30E7A5B}"/>
              </a:ext>
            </a:extLst>
          </p:cNvPr>
          <p:cNvSpPr txBox="1"/>
          <p:nvPr/>
        </p:nvSpPr>
        <p:spPr>
          <a:xfrm>
            <a:off x="542770" y="5046439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=IF   &lt;  &gt;  &lt;=  &gt;= </a:t>
            </a:r>
            <a:r>
              <a:rPr lang="en-US" dirty="0" err="1">
                <a:latin typeface="Avenir Next LT Pro Light" panose="020B0304020202020204" pitchFamily="34" charset="0"/>
              </a:rPr>
              <a:t>dll</a:t>
            </a:r>
            <a:endParaRPr lang="en-ID" dirty="0">
              <a:latin typeface="Avenir Next LT Pro Light" panose="020B03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A5F1B-9E75-4FD0-9072-2A998BE61E71}"/>
              </a:ext>
            </a:extLst>
          </p:cNvPr>
          <p:cNvSpPr txBox="1"/>
          <p:nvPr/>
        </p:nvSpPr>
        <p:spPr>
          <a:xfrm>
            <a:off x="542770" y="2548187"/>
            <a:ext cx="1101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Nilai </a:t>
            </a:r>
            <a:r>
              <a:rPr lang="en-ID" dirty="0" err="1"/>
              <a:t>transaksi</a:t>
            </a:r>
            <a:r>
              <a:rPr lang="en-ID" dirty="0"/>
              <a:t> </a:t>
            </a:r>
            <a:r>
              <a:rPr lang="en-ID" dirty="0" err="1"/>
              <a:t>harusnya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bernilai</a:t>
            </a:r>
            <a:r>
              <a:rPr lang="en-ID" dirty="0"/>
              <a:t> minus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D25534-3374-499F-A123-35A9CFD071F0}"/>
              </a:ext>
            </a:extLst>
          </p:cNvPr>
          <p:cNvSpPr txBox="1"/>
          <p:nvPr/>
        </p:nvSpPr>
        <p:spPr>
          <a:xfrm rot="775079">
            <a:off x="262082" y="1049091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8</a:t>
            </a:r>
            <a:endParaRPr lang="en-ID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2549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C88DD-BDC2-44E9-BC51-FA444F36FBE8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330DF-072B-4490-8B62-3225C07291A9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C20D3F-CD4E-4EDF-A32E-D95195EA01E9}"/>
              </a:ext>
            </a:extLst>
          </p:cNvPr>
          <p:cNvSpPr/>
          <p:nvPr/>
        </p:nvSpPr>
        <p:spPr>
          <a:xfrm>
            <a:off x="455338" y="1100976"/>
            <a:ext cx="2328502" cy="599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Sequence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D432A-36C4-4477-9299-AF49D03D7058}"/>
              </a:ext>
            </a:extLst>
          </p:cNvPr>
          <p:cNvSpPr txBox="1"/>
          <p:nvPr/>
        </p:nvSpPr>
        <p:spPr>
          <a:xfrm>
            <a:off x="542770" y="1838960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urutan</a:t>
            </a:r>
            <a:r>
              <a:rPr lang="en-US" dirty="0"/>
              <a:t> record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menjaga</a:t>
            </a:r>
            <a:r>
              <a:rPr lang="en-US" dirty="0"/>
              <a:t> </a:t>
            </a:r>
            <a:r>
              <a:rPr lang="en-US" dirty="0" err="1"/>
              <a:t>kelengkapan</a:t>
            </a:r>
            <a:r>
              <a:rPr lang="en-US" dirty="0"/>
              <a:t> data</a:t>
            </a:r>
            <a:endParaRPr lang="en-ID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751DAA-6EBC-459C-A2BF-B4464092513E}"/>
              </a:ext>
            </a:extLst>
          </p:cNvPr>
          <p:cNvSpPr/>
          <p:nvPr/>
        </p:nvSpPr>
        <p:spPr>
          <a:xfrm>
            <a:off x="455338" y="4001870"/>
            <a:ext cx="2328502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33295B-B72B-4ECF-AADB-4038EB0549D8}"/>
              </a:ext>
            </a:extLst>
          </p:cNvPr>
          <p:cNvSpPr txBox="1"/>
          <p:nvPr/>
        </p:nvSpPr>
        <p:spPr>
          <a:xfrm>
            <a:off x="542770" y="4677015"/>
            <a:ext cx="1101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Bandingkan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record data dan </a:t>
            </a:r>
            <a:r>
              <a:rPr lang="en-US" dirty="0" err="1"/>
              <a:t>selisih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sequence </a:t>
            </a:r>
            <a:r>
              <a:rPr lang="en-US" dirty="0" err="1"/>
              <a:t>pertama</a:t>
            </a:r>
            <a:r>
              <a:rPr lang="en-US" dirty="0"/>
              <a:t> dan </a:t>
            </a:r>
            <a:r>
              <a:rPr lang="en-US" dirty="0" err="1"/>
              <a:t>terakhir</a:t>
            </a:r>
            <a:r>
              <a:rPr lang="en-US" dirty="0"/>
              <a:t>, </a:t>
            </a:r>
            <a:r>
              <a:rPr lang="en-US" dirty="0" err="1"/>
              <a:t>atau</a:t>
            </a:r>
            <a:endParaRPr lang="en-US" dirty="0"/>
          </a:p>
          <a:p>
            <a:r>
              <a:rPr lang="en-ID" dirty="0"/>
              <a:t>Buat </a:t>
            </a:r>
            <a:r>
              <a:rPr lang="en-ID" dirty="0" err="1"/>
              <a:t>nomor</a:t>
            </a:r>
            <a:r>
              <a:rPr lang="en-ID" dirty="0"/>
              <a:t> </a:t>
            </a:r>
            <a:r>
              <a:rPr lang="en-ID" dirty="0" err="1"/>
              <a:t>urut</a:t>
            </a:r>
            <a:r>
              <a:rPr lang="en-ID" dirty="0"/>
              <a:t> control dan </a:t>
            </a:r>
            <a:r>
              <a:rPr lang="en-ID" dirty="0" err="1"/>
              <a:t>bandingkan</a:t>
            </a:r>
            <a:r>
              <a:rPr lang="en-ID" dirty="0"/>
              <a:t> </a:t>
            </a:r>
            <a:r>
              <a:rPr lang="en-ID" dirty="0" err="1"/>
              <a:t>urutannya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urutan</a:t>
            </a:r>
            <a:r>
              <a:rPr lang="en-ID" dirty="0"/>
              <a:t> </a:t>
            </a:r>
            <a:r>
              <a:rPr lang="en-ID" dirty="0" err="1"/>
              <a:t>kolom</a:t>
            </a:r>
            <a:r>
              <a:rPr lang="en-ID" dirty="0"/>
              <a:t> yang </a:t>
            </a:r>
            <a:r>
              <a:rPr lang="en-ID" dirty="0" err="1"/>
              <a:t>diuji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55E0E-C25B-492B-8102-1ADBF30E7A5B}"/>
              </a:ext>
            </a:extLst>
          </p:cNvPr>
          <p:cNvSpPr txBox="1"/>
          <p:nvPr/>
        </p:nvSpPr>
        <p:spPr>
          <a:xfrm>
            <a:off x="542770" y="5356345"/>
            <a:ext cx="658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=COUNT  =COUNTA  =COUNTIF  =RIGHT  =LEFT  =MID  =IF</a:t>
            </a:r>
            <a:endParaRPr lang="en-ID" dirty="0">
              <a:latin typeface="Avenir Next LT Pro Light" panose="020B03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A5F1B-9E75-4FD0-9072-2A998BE61E71}"/>
              </a:ext>
            </a:extLst>
          </p:cNvPr>
          <p:cNvSpPr txBox="1"/>
          <p:nvPr/>
        </p:nvSpPr>
        <p:spPr>
          <a:xfrm>
            <a:off x="542770" y="2548187"/>
            <a:ext cx="1101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Nomor</a:t>
            </a:r>
            <a:r>
              <a:rPr lang="en-ID" dirty="0"/>
              <a:t> invoice </a:t>
            </a:r>
            <a:r>
              <a:rPr lang="en-ID" dirty="0" err="1"/>
              <a:t>dibuat</a:t>
            </a:r>
            <a:r>
              <a:rPr lang="en-ID" dirty="0"/>
              <a:t> </a:t>
            </a:r>
            <a:r>
              <a:rPr lang="en-ID" dirty="0" err="1"/>
              <a:t>beruturan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mencegah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invoice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tercatat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invoice yang </a:t>
            </a:r>
            <a:r>
              <a:rPr lang="en-ID" dirty="0" err="1"/>
              <a:t>nomornya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valid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D25534-3374-499F-A123-35A9CFD071F0}"/>
              </a:ext>
            </a:extLst>
          </p:cNvPr>
          <p:cNvSpPr txBox="1"/>
          <p:nvPr/>
        </p:nvSpPr>
        <p:spPr>
          <a:xfrm rot="775079">
            <a:off x="318755" y="1050564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9</a:t>
            </a:r>
            <a:endParaRPr lang="en-ID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8670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Akurasi</a:t>
            </a:r>
            <a:r>
              <a:rPr lang="en-US" dirty="0">
                <a:highlight>
                  <a:srgbClr val="FFFF00"/>
                </a:highlight>
              </a:rPr>
              <a:t>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C88DD-BDC2-44E9-BC51-FA444F36FBE8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330DF-072B-4490-8B62-3225C07291A9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D432A-36C4-4477-9299-AF49D03D7058}"/>
              </a:ext>
            </a:extLst>
          </p:cNvPr>
          <p:cNvSpPr txBox="1"/>
          <p:nvPr/>
        </p:nvSpPr>
        <p:spPr>
          <a:xfrm>
            <a:off x="542770" y="1112163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kalkulasi-kalkulasi</a:t>
            </a:r>
            <a:r>
              <a:rPr lang="en-US" dirty="0"/>
              <a:t> pada data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matematis</a:t>
            </a:r>
            <a:endParaRPr lang="en-ID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751DAA-6EBC-459C-A2BF-B4464092513E}"/>
              </a:ext>
            </a:extLst>
          </p:cNvPr>
          <p:cNvSpPr/>
          <p:nvPr/>
        </p:nvSpPr>
        <p:spPr>
          <a:xfrm>
            <a:off x="455338" y="3570117"/>
            <a:ext cx="2328502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33295B-B72B-4ECF-AADB-4038EB0549D8}"/>
              </a:ext>
            </a:extLst>
          </p:cNvPr>
          <p:cNvSpPr txBox="1"/>
          <p:nvPr/>
        </p:nvSpPr>
        <p:spPr>
          <a:xfrm>
            <a:off x="542770" y="4245262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Pahami</a:t>
            </a:r>
            <a:r>
              <a:rPr lang="en-US" dirty="0"/>
              <a:t> </a:t>
            </a:r>
            <a:r>
              <a:rPr lang="en-US" dirty="0" err="1"/>
              <a:t>kriteria</a:t>
            </a:r>
            <a:r>
              <a:rPr lang="en-US" dirty="0"/>
              <a:t> </a:t>
            </a:r>
            <a:r>
              <a:rPr lang="en-US" dirty="0" err="1"/>
              <a:t>penghitungan</a:t>
            </a:r>
            <a:r>
              <a:rPr lang="en-US" dirty="0"/>
              <a:t> pada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,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, </a:t>
            </a:r>
            <a:r>
              <a:rPr lang="en-US" dirty="0" err="1"/>
              <a:t>bandingkan</a:t>
            </a:r>
            <a:r>
              <a:rPr lang="en-US" dirty="0"/>
              <a:t> </a:t>
            </a:r>
            <a:r>
              <a:rPr lang="en-US" dirty="0" err="1"/>
              <a:t>hasilnya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55E0E-C25B-492B-8102-1ADBF30E7A5B}"/>
              </a:ext>
            </a:extLst>
          </p:cNvPr>
          <p:cNvSpPr txBox="1"/>
          <p:nvPr/>
        </p:nvSpPr>
        <p:spPr>
          <a:xfrm>
            <a:off x="542770" y="4614686"/>
            <a:ext cx="349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=SUM  =SUBTOTAL  *  /  +  -  </a:t>
            </a:r>
            <a:r>
              <a:rPr lang="en-US" dirty="0" err="1">
                <a:latin typeface="Avenir Next LT Pro Light" panose="020B0304020202020204" pitchFamily="34" charset="0"/>
              </a:rPr>
              <a:t>dll</a:t>
            </a:r>
            <a:endParaRPr lang="en-ID" dirty="0">
              <a:latin typeface="Avenir Next LT Pro Light" panose="020B03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A5F1B-9E75-4FD0-9072-2A998BE61E71}"/>
              </a:ext>
            </a:extLst>
          </p:cNvPr>
          <p:cNvSpPr txBox="1"/>
          <p:nvPr/>
        </p:nvSpPr>
        <p:spPr>
          <a:xfrm>
            <a:off x="542770" y="1847177"/>
            <a:ext cx="11019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Menghitung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</a:t>
            </a:r>
            <a:r>
              <a:rPr lang="en-ID" dirty="0" err="1"/>
              <a:t>tarif</a:t>
            </a:r>
            <a:r>
              <a:rPr lang="en-ID" dirty="0"/>
              <a:t> </a:t>
            </a:r>
            <a:r>
              <a:rPr lang="en-ID" dirty="0" err="1"/>
              <a:t>pajak</a:t>
            </a:r>
            <a:endParaRPr lang="en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Menghitung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</a:t>
            </a:r>
            <a:r>
              <a:rPr lang="en-ID" dirty="0" err="1"/>
              <a:t>diskon</a:t>
            </a:r>
            <a:endParaRPr lang="en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Menghitung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</a:t>
            </a:r>
            <a:r>
              <a:rPr lang="en-ID" dirty="0" err="1"/>
              <a:t>penjualan</a:t>
            </a:r>
            <a:r>
              <a:rPr lang="en-ID" dirty="0"/>
              <a:t> </a:t>
            </a:r>
            <a:r>
              <a:rPr lang="en-ID" dirty="0" err="1"/>
              <a:t>bersih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89715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Konsistensi</a:t>
            </a:r>
            <a:r>
              <a:rPr lang="en-US" dirty="0">
                <a:highlight>
                  <a:srgbClr val="FFFF00"/>
                </a:highlight>
              </a:rPr>
              <a:t>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C88DD-BDC2-44E9-BC51-FA444F36FBE8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330DF-072B-4490-8B62-3225C07291A9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D432A-36C4-4477-9299-AF49D03D7058}"/>
              </a:ext>
            </a:extLst>
          </p:cNvPr>
          <p:cNvSpPr txBox="1"/>
          <p:nvPr/>
        </p:nvSpPr>
        <p:spPr>
          <a:xfrm>
            <a:off x="542770" y="1112163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Tingkat </a:t>
            </a:r>
            <a:r>
              <a:rPr lang="en-US" dirty="0" err="1"/>
              <a:t>konsistensi</a:t>
            </a:r>
            <a:r>
              <a:rPr lang="en-US" dirty="0"/>
              <a:t> data,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data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di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data</a:t>
            </a:r>
            <a:endParaRPr lang="en-ID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751DAA-6EBC-459C-A2BF-B4464092513E}"/>
              </a:ext>
            </a:extLst>
          </p:cNvPr>
          <p:cNvSpPr/>
          <p:nvPr/>
        </p:nvSpPr>
        <p:spPr>
          <a:xfrm>
            <a:off x="455338" y="3570117"/>
            <a:ext cx="2328502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33295B-B72B-4ECF-AADB-4038EB0549D8}"/>
              </a:ext>
            </a:extLst>
          </p:cNvPr>
          <p:cNvSpPr txBox="1"/>
          <p:nvPr/>
        </p:nvSpPr>
        <p:spPr>
          <a:xfrm>
            <a:off x="542770" y="4245262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Pahami</a:t>
            </a:r>
            <a:r>
              <a:rPr lang="en-US" dirty="0"/>
              <a:t> </a:t>
            </a:r>
            <a:r>
              <a:rPr lang="en-US" dirty="0" err="1"/>
              <a:t>kriteria</a:t>
            </a:r>
            <a:r>
              <a:rPr lang="en-US" dirty="0"/>
              <a:t> data yang </a:t>
            </a:r>
            <a:r>
              <a:rPr lang="en-US" dirty="0" err="1"/>
              <a:t>konsisten</a:t>
            </a:r>
            <a:r>
              <a:rPr lang="en-US" dirty="0"/>
              <a:t>,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data yang </a:t>
            </a:r>
            <a:r>
              <a:rPr lang="en-US" dirty="0" err="1"/>
              <a:t>diluar</a:t>
            </a:r>
            <a:r>
              <a:rPr lang="en-US" dirty="0"/>
              <a:t> </a:t>
            </a:r>
            <a:r>
              <a:rPr lang="en-US" dirty="0" err="1"/>
              <a:t>konsistensi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55E0E-C25B-492B-8102-1ADBF30E7A5B}"/>
              </a:ext>
            </a:extLst>
          </p:cNvPr>
          <p:cNvSpPr txBox="1"/>
          <p:nvPr/>
        </p:nvSpPr>
        <p:spPr>
          <a:xfrm>
            <a:off x="542770" y="4614686"/>
            <a:ext cx="247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Pivot Table    Filter    IF</a:t>
            </a:r>
            <a:endParaRPr lang="en-ID" dirty="0">
              <a:latin typeface="Avenir Next LT Pro Light" panose="020B03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A5F1B-9E75-4FD0-9072-2A998BE61E71}"/>
              </a:ext>
            </a:extLst>
          </p:cNvPr>
          <p:cNvSpPr txBox="1"/>
          <p:nvPr/>
        </p:nvSpPr>
        <p:spPr>
          <a:xfrm>
            <a:off x="542770" y="1847177"/>
            <a:ext cx="1101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Pada </a:t>
            </a:r>
            <a:r>
              <a:rPr lang="en-ID" dirty="0" err="1"/>
              <a:t>kolom</a:t>
            </a:r>
            <a:r>
              <a:rPr lang="en-ID" dirty="0"/>
              <a:t> Gender </a:t>
            </a:r>
            <a:r>
              <a:rPr lang="en-ID" dirty="0" err="1"/>
              <a:t>seharusnya</a:t>
            </a:r>
            <a:r>
              <a:rPr lang="en-ID" dirty="0"/>
              <a:t> </a:t>
            </a:r>
            <a:r>
              <a:rPr lang="en-ID" dirty="0" err="1"/>
              <a:t>berisi</a:t>
            </a:r>
            <a:r>
              <a:rPr lang="en-ID" dirty="0"/>
              <a:t> </a:t>
            </a:r>
            <a:r>
              <a:rPr lang="en-ID" dirty="0" err="1"/>
              <a:t>Pria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Wanita. </a:t>
            </a:r>
            <a:r>
              <a:rPr lang="en-ID" dirty="0" err="1"/>
              <a:t>Namun</a:t>
            </a:r>
            <a:r>
              <a:rPr lang="en-ID" dirty="0"/>
              <a:t> data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konsisten</a:t>
            </a:r>
            <a:r>
              <a:rPr lang="en-ID" dirty="0"/>
              <a:t> </a:t>
            </a:r>
            <a:r>
              <a:rPr lang="en-ID" dirty="0" err="1"/>
              <a:t>ketik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record yang </a:t>
            </a:r>
            <a:r>
              <a:rPr lang="en-ID" dirty="0" err="1"/>
              <a:t>berisi</a:t>
            </a:r>
            <a:r>
              <a:rPr lang="en-ID" dirty="0"/>
              <a:t> </a:t>
            </a:r>
            <a:r>
              <a:rPr lang="en-ID" dirty="0" err="1"/>
              <a:t>Laki-Laki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Perempuan</a:t>
            </a:r>
          </a:p>
        </p:txBody>
      </p:sp>
    </p:spTree>
    <p:extLst>
      <p:ext uri="{BB962C8B-B14F-4D97-AF65-F5344CB8AC3E}">
        <p14:creationId xmlns:p14="http://schemas.microsoft.com/office/powerpoint/2010/main" val="2214044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Duplikasi</a:t>
            </a:r>
            <a:r>
              <a:rPr lang="en-US" dirty="0">
                <a:highlight>
                  <a:srgbClr val="FFFF00"/>
                </a:highlight>
              </a:rPr>
              <a:t>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C88DD-BDC2-44E9-BC51-FA444F36FBE8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330DF-072B-4490-8B62-3225C07291A9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D432A-36C4-4477-9299-AF49D03D7058}"/>
              </a:ext>
            </a:extLst>
          </p:cNvPr>
          <p:cNvSpPr txBox="1"/>
          <p:nvPr/>
        </p:nvSpPr>
        <p:spPr>
          <a:xfrm>
            <a:off x="542770" y="1112163"/>
            <a:ext cx="1101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Atas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/record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data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di-input/</a:t>
            </a:r>
            <a:r>
              <a:rPr lang="en-US" dirty="0" err="1"/>
              <a:t>simpan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kali. </a:t>
            </a:r>
            <a:endParaRPr lang="en-ID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751DAA-6EBC-459C-A2BF-B4464092513E}"/>
              </a:ext>
            </a:extLst>
          </p:cNvPr>
          <p:cNvSpPr/>
          <p:nvPr/>
        </p:nvSpPr>
        <p:spPr>
          <a:xfrm>
            <a:off x="455338" y="3570117"/>
            <a:ext cx="2328502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33295B-B72B-4ECF-AADB-4038EB0549D8}"/>
              </a:ext>
            </a:extLst>
          </p:cNvPr>
          <p:cNvSpPr txBox="1"/>
          <p:nvPr/>
        </p:nvSpPr>
        <p:spPr>
          <a:xfrm>
            <a:off x="542770" y="4245262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Pahami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mana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duplikat</a:t>
            </a:r>
            <a:r>
              <a:rPr lang="en-US" dirty="0"/>
              <a:t>, uji </a:t>
            </a:r>
            <a:r>
              <a:rPr lang="en-US" dirty="0" err="1"/>
              <a:t>duplikasi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55E0E-C25B-492B-8102-1ADBF30E7A5B}"/>
              </a:ext>
            </a:extLst>
          </p:cNvPr>
          <p:cNvSpPr txBox="1"/>
          <p:nvPr/>
        </p:nvSpPr>
        <p:spPr>
          <a:xfrm>
            <a:off x="542770" y="4614686"/>
            <a:ext cx="6628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=COUNTIF()     Pivot Table    Filter    IF      CONCATENATE      &amp;</a:t>
            </a:r>
            <a:endParaRPr lang="en-ID" dirty="0">
              <a:latin typeface="Avenir Next LT Pro Light" panose="020B03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A5F1B-9E75-4FD0-9072-2A998BE61E71}"/>
              </a:ext>
            </a:extLst>
          </p:cNvPr>
          <p:cNvSpPr txBox="1"/>
          <p:nvPr/>
        </p:nvSpPr>
        <p:spPr>
          <a:xfrm>
            <a:off x="542770" y="1847177"/>
            <a:ext cx="1101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record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penjualan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nomor</a:t>
            </a:r>
            <a:r>
              <a:rPr lang="en-ID" dirty="0"/>
              <a:t> invoice yang </a:t>
            </a:r>
            <a:r>
              <a:rPr lang="en-ID" dirty="0" err="1"/>
              <a:t>sama</a:t>
            </a:r>
            <a:endParaRPr lang="en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Pada </a:t>
            </a:r>
            <a:r>
              <a:rPr lang="en-ID" dirty="0" err="1"/>
              <a:t>tabel</a:t>
            </a:r>
            <a:r>
              <a:rPr lang="en-ID" dirty="0"/>
              <a:t> </a:t>
            </a:r>
            <a:r>
              <a:rPr lang="en-ID" dirty="0" err="1"/>
              <a:t>gaji</a:t>
            </a:r>
            <a:r>
              <a:rPr lang="en-ID" dirty="0"/>
              <a:t> </a:t>
            </a:r>
            <a:r>
              <a:rPr lang="en-ID" dirty="0" err="1"/>
              <a:t>bulanan</a:t>
            </a:r>
            <a:r>
              <a:rPr lang="en-ID" dirty="0"/>
              <a:t>, </a:t>
            </a:r>
            <a:r>
              <a:rPr lang="en-ID" dirty="0" err="1"/>
              <a:t>nama</a:t>
            </a:r>
            <a:r>
              <a:rPr lang="en-ID" dirty="0"/>
              <a:t>/no </a:t>
            </a:r>
            <a:r>
              <a:rPr lang="en-ID" dirty="0" err="1"/>
              <a:t>pegawai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 </a:t>
            </a:r>
            <a:r>
              <a:rPr lang="en-ID" dirty="0" err="1"/>
              <a:t>muncul</a:t>
            </a:r>
            <a:r>
              <a:rPr lang="en-ID" dirty="0"/>
              <a:t> </a:t>
            </a:r>
            <a:r>
              <a:rPr lang="en-ID" dirty="0" err="1"/>
              <a:t>dua</a:t>
            </a:r>
            <a:r>
              <a:rPr lang="en-ID" dirty="0"/>
              <a:t> kali</a:t>
            </a:r>
          </a:p>
        </p:txBody>
      </p:sp>
    </p:spTree>
    <p:extLst>
      <p:ext uri="{BB962C8B-B14F-4D97-AF65-F5344CB8AC3E}">
        <p14:creationId xmlns:p14="http://schemas.microsoft.com/office/powerpoint/2010/main" val="3595857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Keseragaman</a:t>
            </a:r>
            <a:r>
              <a:rPr lang="en-US" dirty="0">
                <a:highlight>
                  <a:srgbClr val="FFFF00"/>
                </a:highlight>
              </a:rPr>
              <a:t>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C88DD-BDC2-44E9-BC51-FA444F36FBE8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330DF-072B-4490-8B62-3225C07291A9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D432A-36C4-4477-9299-AF49D03D7058}"/>
              </a:ext>
            </a:extLst>
          </p:cNvPr>
          <p:cNvSpPr txBox="1"/>
          <p:nvPr/>
        </p:nvSpPr>
        <p:spPr>
          <a:xfrm>
            <a:off x="542770" y="1112163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Sejauh</a:t>
            </a:r>
            <a:r>
              <a:rPr lang="en-US" dirty="0"/>
              <a:t> mana data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satuan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yang </a:t>
            </a:r>
            <a:r>
              <a:rPr lang="en-US" dirty="0" err="1"/>
              <a:t>sama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A5F1B-9E75-4FD0-9072-2A998BE61E71}"/>
              </a:ext>
            </a:extLst>
          </p:cNvPr>
          <p:cNvSpPr txBox="1"/>
          <p:nvPr/>
        </p:nvSpPr>
        <p:spPr>
          <a:xfrm>
            <a:off x="542770" y="1847177"/>
            <a:ext cx="1101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Pada </a:t>
            </a:r>
            <a:r>
              <a:rPr lang="en-ID" dirty="0" err="1"/>
              <a:t>kolom</a:t>
            </a:r>
            <a:r>
              <a:rPr lang="en-ID" dirty="0"/>
              <a:t> unit </a:t>
            </a:r>
            <a:r>
              <a:rPr lang="en-ID" dirty="0" err="1"/>
              <a:t>barang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berat</a:t>
            </a:r>
            <a:r>
              <a:rPr lang="en-ID" dirty="0"/>
              <a:t> yang </a:t>
            </a:r>
            <a:r>
              <a:rPr lang="en-ID" dirty="0" err="1"/>
              <a:t>sama</a:t>
            </a:r>
            <a:r>
              <a:rPr lang="en-ID" dirty="0"/>
              <a:t> (missal kg)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Pada </a:t>
            </a:r>
            <a:r>
              <a:rPr lang="en-ID" dirty="0" err="1"/>
              <a:t>kolom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pastikan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mata</a:t>
            </a:r>
            <a:r>
              <a:rPr lang="en-ID" dirty="0"/>
              <a:t> uang rupiah di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transaksi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81352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92462-9ACE-4F6D-AFCD-13A91E19B4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29</a:t>
            </a:fld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415C7B-E2BC-4C67-A4BC-1C3B8230A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9" b="9578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9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r>
              <a:rPr lang="en-US" dirty="0" err="1"/>
              <a:t>Pertemuan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959309-5A61-46BF-AB53-3DE1E3101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6217" y="1536025"/>
            <a:ext cx="1884148" cy="1884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EAFB6C2-62FC-478F-9964-AF0BC4A20183}"/>
              </a:ext>
            </a:extLst>
          </p:cNvPr>
          <p:cNvSpPr txBox="1">
            <a:spLocks/>
          </p:cNvSpPr>
          <p:nvPr/>
        </p:nvSpPr>
        <p:spPr>
          <a:xfrm>
            <a:off x="667137" y="3563799"/>
            <a:ext cx="2882308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Uji Metadata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2C1E66-F249-4C34-BBA5-2070223BD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35471" y="4062702"/>
            <a:ext cx="1745640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7046CAF9-6835-42A9-844A-24DFF664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8963" y="1526173"/>
            <a:ext cx="1884148" cy="1884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id="{AE70DBDE-7C53-422B-AAE5-00B0CF20B2B3}"/>
              </a:ext>
            </a:extLst>
          </p:cNvPr>
          <p:cNvSpPr txBox="1">
            <a:spLocks/>
          </p:cNvSpPr>
          <p:nvPr/>
        </p:nvSpPr>
        <p:spPr>
          <a:xfrm>
            <a:off x="3912000" y="3553947"/>
            <a:ext cx="3718074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/>
              <a:t>Validasi</a:t>
            </a:r>
            <a:r>
              <a:rPr lang="en-US" sz="2400" b="1" dirty="0"/>
              <a:t> Input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76BBE2-A6B3-4D40-94AB-56D3DA66F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98217" y="4052850"/>
            <a:ext cx="1745640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3A58A7E-34F3-46EA-ADF3-FDD96ED36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4295" y="1536025"/>
            <a:ext cx="1884148" cy="1884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id="{36C90B1B-531D-4979-BD78-CF664955C810}"/>
              </a:ext>
            </a:extLst>
          </p:cNvPr>
          <p:cNvSpPr txBox="1">
            <a:spLocks/>
          </p:cNvSpPr>
          <p:nvPr/>
        </p:nvSpPr>
        <p:spPr>
          <a:xfrm>
            <a:off x="7922909" y="3563799"/>
            <a:ext cx="3586920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Uji </a:t>
            </a:r>
            <a:r>
              <a:rPr lang="en-US" sz="2400" b="1" dirty="0" err="1"/>
              <a:t>Validitas</a:t>
            </a:r>
            <a:endParaRPr lang="en-US" sz="2400" b="1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E1D7EDF-8662-421F-967F-7D04E6387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843549" y="4062702"/>
            <a:ext cx="1745640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44CD126-304D-4305-A652-67E2D42E1360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81" name="Content Placeholder 13">
            <a:extLst>
              <a:ext uri="{FF2B5EF4-FFF2-40B4-BE49-F238E27FC236}">
                <a16:creationId xmlns:a16="http://schemas.microsoft.com/office/drawing/2014/main" id="{CBD51E70-6150-412B-B874-F7972A13BD84}"/>
              </a:ext>
            </a:extLst>
          </p:cNvPr>
          <p:cNvSpPr txBox="1">
            <a:spLocks/>
          </p:cNvSpPr>
          <p:nvPr/>
        </p:nvSpPr>
        <p:spPr>
          <a:xfrm>
            <a:off x="1166217" y="4193574"/>
            <a:ext cx="1980000" cy="7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Memastikan</a:t>
            </a:r>
            <a:r>
              <a:rPr lang="en-US" dirty="0"/>
              <a:t> metadata </a:t>
            </a:r>
            <a:r>
              <a:rPr lang="en-US" dirty="0" err="1"/>
              <a:t>atas</a:t>
            </a:r>
            <a:r>
              <a:rPr lang="en-US" dirty="0"/>
              <a:t> data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diimpor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sesuai</a:t>
            </a:r>
            <a:endParaRPr lang="en-US" dirty="0"/>
          </a:p>
        </p:txBody>
      </p:sp>
      <p:sp>
        <p:nvSpPr>
          <p:cNvPr id="82" name="Content Placeholder 13">
            <a:extLst>
              <a:ext uri="{FF2B5EF4-FFF2-40B4-BE49-F238E27FC236}">
                <a16:creationId xmlns:a16="http://schemas.microsoft.com/office/drawing/2014/main" id="{C8A71AF2-E5B8-4DDA-95F2-81CB3A786F7A}"/>
              </a:ext>
            </a:extLst>
          </p:cNvPr>
          <p:cNvSpPr txBox="1">
            <a:spLocks/>
          </p:cNvSpPr>
          <p:nvPr/>
        </p:nvSpPr>
        <p:spPr>
          <a:xfrm>
            <a:off x="4207209" y="4193574"/>
            <a:ext cx="3127656" cy="7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input pada Ms. Excel •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jenis-jenis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E162330D-606A-4C2F-B8D0-6D15CD324607}"/>
              </a:ext>
            </a:extLst>
          </p:cNvPr>
          <p:cNvSpPr txBox="1">
            <a:spLocks/>
          </p:cNvSpPr>
          <p:nvPr/>
        </p:nvSpPr>
        <p:spPr>
          <a:xfrm>
            <a:off x="8223964" y="4193574"/>
            <a:ext cx="2984810" cy="7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ToC</a:t>
            </a:r>
            <a:r>
              <a:rPr lang="en-US" dirty="0"/>
              <a:t>/ST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•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validitas</a:t>
            </a:r>
            <a:r>
              <a:rPr lang="en-US" dirty="0"/>
              <a:t> lain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A6C362-6735-47EB-A21D-B21325E6C6EA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B1A19EFD-FAA8-423E-B884-F41F5D8D4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145" y="1809875"/>
            <a:ext cx="1336448" cy="1336448"/>
          </a:xfrm>
          <a:prstGeom prst="rect">
            <a:avLst/>
          </a:prstGeom>
        </p:spPr>
      </p:pic>
      <p:pic>
        <p:nvPicPr>
          <p:cNvPr id="10" name="Graphic 9" descr="No sign">
            <a:extLst>
              <a:ext uri="{FF2B5EF4-FFF2-40B4-BE49-F238E27FC236}">
                <a16:creationId xmlns:a16="http://schemas.microsoft.com/office/drawing/2014/main" id="{998D3D82-34B3-4385-B22B-06C3F9E98A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2813" y="1809875"/>
            <a:ext cx="1336448" cy="1336448"/>
          </a:xfrm>
          <a:prstGeom prst="rect">
            <a:avLst/>
          </a:prstGeom>
        </p:spPr>
      </p:pic>
      <p:pic>
        <p:nvPicPr>
          <p:cNvPr id="12" name="Graphic 11" descr="Puzzle pieces">
            <a:extLst>
              <a:ext uri="{FF2B5EF4-FFF2-40B4-BE49-F238E27FC236}">
                <a16:creationId xmlns:a16="http://schemas.microsoft.com/office/drawing/2014/main" id="{DD1F8929-7B2F-46F0-8370-5A02FC9122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1231" y="1707430"/>
            <a:ext cx="1509972" cy="15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95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97" b="31397"/>
          <a:stretch/>
        </p:blipFill>
        <p:spPr>
          <a:xfrm>
            <a:off x="0" y="35718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EE0773-0BDA-41F2-981F-AC2B3C28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678656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3000">
                <a:schemeClr val="tx1">
                  <a:alpha val="5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040135" y="4174532"/>
            <a:ext cx="3747432" cy="1134709"/>
          </a:xfrm>
        </p:spPr>
        <p:txBody>
          <a:bodyPr/>
          <a:lstStyle/>
          <a:p>
            <a:pPr algn="ctr"/>
            <a:r>
              <a:rPr lang="en-US" dirty="0"/>
              <a:t>Uji Metadata</a:t>
            </a:r>
          </a:p>
        </p:txBody>
      </p:sp>
      <p:pic>
        <p:nvPicPr>
          <p:cNvPr id="8" name="Graphic 7" descr="Puzzle pieces">
            <a:extLst>
              <a:ext uri="{FF2B5EF4-FFF2-40B4-BE49-F238E27FC236}">
                <a16:creationId xmlns:a16="http://schemas.microsoft.com/office/drawing/2014/main" id="{2A0CC5A0-4188-44AF-8536-CB3599CE2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640" y="1112734"/>
            <a:ext cx="2648804" cy="264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51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20CD4-90C5-4F58-8E31-6579FE20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Metadata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C8E37-03B2-480B-8A1F-A04FA97884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81A410-D712-42D5-810F-A87A3EF2EAAE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45D22A-7534-4D4D-8D4F-8434660D9C5E}"/>
              </a:ext>
            </a:extLst>
          </p:cNvPr>
          <p:cNvSpPr/>
          <p:nvPr/>
        </p:nvSpPr>
        <p:spPr>
          <a:xfrm>
            <a:off x="580104" y="1200269"/>
            <a:ext cx="1582993" cy="5498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Text</a:t>
            </a:r>
            <a:endParaRPr lang="en-ID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49A7C-4E0E-465C-8E54-7EC0B5CCA134}"/>
              </a:ext>
            </a:extLst>
          </p:cNvPr>
          <p:cNvSpPr txBox="1"/>
          <p:nvPr/>
        </p:nvSpPr>
        <p:spPr>
          <a:xfrm>
            <a:off x="580104" y="1901745"/>
            <a:ext cx="56928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en-US" dirty="0" err="1"/>
              <a:t>Pembatasan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pada data text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tercampur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utuh</a:t>
            </a:r>
            <a:r>
              <a:rPr lang="en-US" dirty="0"/>
              <a:t> </a:t>
            </a:r>
            <a:r>
              <a:rPr lang="en-US" dirty="0" err="1"/>
              <a:t>kontennya</a:t>
            </a:r>
            <a:endParaRPr lang="en-US" dirty="0"/>
          </a:p>
          <a:p>
            <a:pPr marL="342900" indent="-342900">
              <a:buFont typeface="+mj-lt"/>
              <a:buAutoNum type="alphaLcPeriod"/>
            </a:pPr>
            <a:r>
              <a:rPr lang="en-ID" dirty="0" err="1"/>
              <a:t>Keliru</a:t>
            </a:r>
            <a:r>
              <a:rPr lang="en-ID" dirty="0"/>
              <a:t> </a:t>
            </a:r>
            <a:r>
              <a:rPr lang="en-ID" dirty="0" err="1"/>
              <a:t>mendefinisikan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number </a:t>
            </a:r>
            <a:r>
              <a:rPr lang="en-ID" dirty="0" err="1"/>
              <a:t>sehingga</a:t>
            </a:r>
            <a:r>
              <a:rPr lang="en-ID" dirty="0"/>
              <a:t> data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format/digit </a:t>
            </a:r>
            <a:r>
              <a:rPr lang="en-ID" dirty="0" err="1"/>
              <a:t>semestinya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0AE263-A937-4670-8FA9-84D61AE6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17" y="4117442"/>
            <a:ext cx="5391150" cy="1762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C64D91-A819-48EB-8C8B-5DFFAC12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442" y="1380398"/>
            <a:ext cx="4693454" cy="25109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4BEB69-AB04-4A1B-B61B-AD545CBB5CBF}"/>
              </a:ext>
            </a:extLst>
          </p:cNvPr>
          <p:cNvSpPr txBox="1"/>
          <p:nvPr/>
        </p:nvSpPr>
        <p:spPr>
          <a:xfrm>
            <a:off x="468032" y="3703810"/>
            <a:ext cx="453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>
                    <a:alpha val="49000"/>
                  </a:schemeClr>
                </a:solidFill>
              </a:rPr>
              <a:t>a</a:t>
            </a:r>
            <a:endParaRPr lang="en-ID" sz="4000" dirty="0">
              <a:solidFill>
                <a:schemeClr val="accent6">
                  <a:alpha val="49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DEBE52-10D1-4290-9B2F-FBB853828955}"/>
              </a:ext>
            </a:extLst>
          </p:cNvPr>
          <p:cNvSpPr txBox="1"/>
          <p:nvPr/>
        </p:nvSpPr>
        <p:spPr>
          <a:xfrm>
            <a:off x="6691457" y="1026455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>
                    <a:alpha val="49000"/>
                  </a:schemeClr>
                </a:solidFill>
              </a:rPr>
              <a:t>b</a:t>
            </a:r>
            <a:endParaRPr lang="en-ID" sz="4000" dirty="0">
              <a:solidFill>
                <a:schemeClr val="accent6">
                  <a:alpha val="49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1D4D6-B941-4F68-AFD3-A94BB0C63F55}"/>
              </a:ext>
            </a:extLst>
          </p:cNvPr>
          <p:cNvSpPr txBox="1"/>
          <p:nvPr/>
        </p:nvSpPr>
        <p:spPr>
          <a:xfrm>
            <a:off x="2213683" y="1289515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=ISTEXT()</a:t>
            </a:r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6ABEA8-BCEA-4ED2-930E-9464E5C598BF}"/>
              </a:ext>
            </a:extLst>
          </p:cNvPr>
          <p:cNvSpPr/>
          <p:nvPr/>
        </p:nvSpPr>
        <p:spPr>
          <a:xfrm>
            <a:off x="8696350" y="4885251"/>
            <a:ext cx="1231716" cy="94792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016A84-F5C8-4AD8-9D5B-02E7FE5F6651}"/>
              </a:ext>
            </a:extLst>
          </p:cNvPr>
          <p:cNvSpPr txBox="1"/>
          <p:nvPr/>
        </p:nvSpPr>
        <p:spPr>
          <a:xfrm>
            <a:off x="8091713" y="4407697"/>
            <a:ext cx="24409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Alternatif</a:t>
            </a:r>
            <a:r>
              <a:rPr lang="en-US" dirty="0"/>
              <a:t> </a:t>
            </a:r>
            <a:r>
              <a:rPr lang="en-US" dirty="0" err="1"/>
              <a:t>penanganan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51331-E8D3-4F2A-B51E-A6BDAE76F534}"/>
              </a:ext>
            </a:extLst>
          </p:cNvPr>
          <p:cNvSpPr txBox="1"/>
          <p:nvPr/>
        </p:nvSpPr>
        <p:spPr>
          <a:xfrm>
            <a:off x="8813450" y="5162473"/>
            <a:ext cx="99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=TEXT()</a:t>
            </a:r>
            <a:endParaRPr lang="en-ID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645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20CD4-90C5-4F58-8E31-6579FE20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Metadata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C8E37-03B2-480B-8A1F-A04FA97884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81A410-D712-42D5-810F-A87A3EF2EAAE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45D22A-7534-4D4D-8D4F-8434660D9C5E}"/>
              </a:ext>
            </a:extLst>
          </p:cNvPr>
          <p:cNvSpPr/>
          <p:nvPr/>
        </p:nvSpPr>
        <p:spPr>
          <a:xfrm>
            <a:off x="580104" y="1200269"/>
            <a:ext cx="1582993" cy="5498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Number</a:t>
            </a:r>
            <a:endParaRPr lang="en-ID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49A7C-4E0E-465C-8E54-7EC0B5CCA134}"/>
              </a:ext>
            </a:extLst>
          </p:cNvPr>
          <p:cNvSpPr txBox="1"/>
          <p:nvPr/>
        </p:nvSpPr>
        <p:spPr>
          <a:xfrm>
            <a:off x="580104" y="1901745"/>
            <a:ext cx="5692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en-US" dirty="0"/>
              <a:t>Salah </a:t>
            </a:r>
            <a:r>
              <a:rPr lang="en-US" dirty="0" err="1"/>
              <a:t>menentukan</a:t>
            </a:r>
            <a:r>
              <a:rPr lang="en-US" dirty="0"/>
              <a:t> thousand/decimal separator</a:t>
            </a:r>
          </a:p>
          <a:p>
            <a:pPr marL="342900" indent="-342900">
              <a:buFont typeface="+mj-lt"/>
              <a:buAutoNum type="alphaLcPeriod"/>
            </a:pPr>
            <a:r>
              <a:rPr lang="en-ID" dirty="0"/>
              <a:t>Salah </a:t>
            </a:r>
            <a:r>
              <a:rPr lang="en-ID" dirty="0" err="1"/>
              <a:t>mendefinisikan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text</a:t>
            </a:r>
          </a:p>
          <a:p>
            <a:pPr marL="342900" indent="-342900">
              <a:buFont typeface="+mj-lt"/>
              <a:buAutoNum type="alphaLcPeriod"/>
            </a:pPr>
            <a:r>
              <a:rPr lang="en-ID" dirty="0" err="1"/>
              <a:t>Faktor-faktor</a:t>
            </a:r>
            <a:r>
              <a:rPr lang="en-ID" dirty="0"/>
              <a:t> lain yang </a:t>
            </a:r>
            <a:r>
              <a:rPr lang="en-ID" dirty="0" err="1"/>
              <a:t>membuat</a:t>
            </a:r>
            <a:r>
              <a:rPr lang="en-ID" dirty="0"/>
              <a:t> data number </a:t>
            </a:r>
            <a:r>
              <a:rPr lang="en-ID" dirty="0" err="1"/>
              <a:t>terbaca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519B56-FCEA-4472-ACE3-3E681FED29B1}"/>
              </a:ext>
            </a:extLst>
          </p:cNvPr>
          <p:cNvSpPr/>
          <p:nvPr/>
        </p:nvSpPr>
        <p:spPr>
          <a:xfrm>
            <a:off x="580104" y="3490825"/>
            <a:ext cx="1582993" cy="5498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Date</a:t>
            </a:r>
            <a:endParaRPr lang="en-ID" sz="2000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E5C04F-B53C-4CD3-831D-D88AE9C4B1EB}"/>
              </a:ext>
            </a:extLst>
          </p:cNvPr>
          <p:cNvSpPr txBox="1"/>
          <p:nvPr/>
        </p:nvSpPr>
        <p:spPr>
          <a:xfrm>
            <a:off x="580104" y="4206791"/>
            <a:ext cx="5692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en-US" dirty="0"/>
              <a:t>Salah </a:t>
            </a:r>
            <a:r>
              <a:rPr lang="en-US" dirty="0" err="1"/>
              <a:t>menentukan</a:t>
            </a:r>
            <a:r>
              <a:rPr lang="en-US" dirty="0"/>
              <a:t> format </a:t>
            </a:r>
            <a:r>
              <a:rPr lang="en-US" dirty="0" err="1"/>
              <a:t>tanggal</a:t>
            </a:r>
            <a:r>
              <a:rPr lang="en-US" dirty="0"/>
              <a:t> (MDY/DMY/</a:t>
            </a:r>
            <a:r>
              <a:rPr lang="en-US" dirty="0" err="1"/>
              <a:t>dll</a:t>
            </a:r>
            <a:r>
              <a:rPr lang="en-US" dirty="0"/>
              <a:t>)</a:t>
            </a:r>
            <a:endParaRPr lang="en-ID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7550C2-BF48-4232-8486-DB287F622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683" y="803103"/>
            <a:ext cx="3730420" cy="47708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EBD145F-D350-411E-A68B-CFB341554926}"/>
              </a:ext>
            </a:extLst>
          </p:cNvPr>
          <p:cNvSpPr txBox="1"/>
          <p:nvPr/>
        </p:nvSpPr>
        <p:spPr>
          <a:xfrm>
            <a:off x="2213683" y="128951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=ISNUMBER()</a:t>
            </a:r>
            <a:endParaRPr lang="en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0F3ABF-8BBA-4910-9775-08498F47AADF}"/>
              </a:ext>
            </a:extLst>
          </p:cNvPr>
          <p:cNvSpPr txBox="1"/>
          <p:nvPr/>
        </p:nvSpPr>
        <p:spPr>
          <a:xfrm>
            <a:off x="2213683" y="358109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=ISNUMBER()</a:t>
            </a:r>
            <a:endParaRPr lang="en-ID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CAA03C7-3D94-49B5-9F92-614403429330}"/>
              </a:ext>
            </a:extLst>
          </p:cNvPr>
          <p:cNvSpPr/>
          <p:nvPr/>
        </p:nvSpPr>
        <p:spPr>
          <a:xfrm>
            <a:off x="698530" y="5206880"/>
            <a:ext cx="6003727" cy="94792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332B15-8F33-4546-BF47-198614264687}"/>
              </a:ext>
            </a:extLst>
          </p:cNvPr>
          <p:cNvSpPr txBox="1"/>
          <p:nvPr/>
        </p:nvSpPr>
        <p:spPr>
          <a:xfrm>
            <a:off x="592653" y="4970346"/>
            <a:ext cx="24409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Alternatif</a:t>
            </a:r>
            <a:r>
              <a:rPr lang="en-US" dirty="0"/>
              <a:t> </a:t>
            </a:r>
            <a:r>
              <a:rPr lang="en-US" dirty="0" err="1"/>
              <a:t>penanganan</a:t>
            </a:r>
            <a:endParaRPr lang="en-ID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3204C7-47D2-4870-ADF1-6A1836DF459A}"/>
              </a:ext>
            </a:extLst>
          </p:cNvPr>
          <p:cNvSpPr txBox="1"/>
          <p:nvPr/>
        </p:nvSpPr>
        <p:spPr>
          <a:xfrm>
            <a:off x="776303" y="5484102"/>
            <a:ext cx="1072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Next LT Pro Light" panose="020B0304020202020204" pitchFamily="34" charset="0"/>
              </a:rPr>
              <a:t>=VALUE()</a:t>
            </a:r>
            <a:endParaRPr lang="en-ID" sz="1600" dirty="0">
              <a:latin typeface="Avenir Next LT Pro Light" panose="020B03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58F929-3FEA-42F4-8CF1-5ADC3E6E6831}"/>
              </a:ext>
            </a:extLst>
          </p:cNvPr>
          <p:cNvSpPr txBox="1"/>
          <p:nvPr/>
        </p:nvSpPr>
        <p:spPr>
          <a:xfrm>
            <a:off x="2589407" y="5484102"/>
            <a:ext cx="1614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Next LT Pro Light" panose="020B0304020202020204" pitchFamily="34" charset="0"/>
              </a:rPr>
              <a:t>=SUBSTITUTE()</a:t>
            </a:r>
            <a:endParaRPr lang="en-ID" sz="1600" dirty="0">
              <a:latin typeface="Avenir Next LT Pro Light" panose="020B03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86AC85-87DC-4F96-95FC-1B0FA9706ECD}"/>
              </a:ext>
            </a:extLst>
          </p:cNvPr>
          <p:cNvSpPr txBox="1"/>
          <p:nvPr/>
        </p:nvSpPr>
        <p:spPr>
          <a:xfrm>
            <a:off x="4104420" y="5484102"/>
            <a:ext cx="881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Next LT Pro Light" panose="020B0304020202020204" pitchFamily="34" charset="0"/>
              </a:rPr>
              <a:t>=LEFT()</a:t>
            </a:r>
            <a:endParaRPr lang="en-ID" sz="1600" dirty="0">
              <a:latin typeface="Avenir Next LT Pro Light" panose="020B03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0D57C6-A1D7-4253-BED9-EE4FC62959E6}"/>
              </a:ext>
            </a:extLst>
          </p:cNvPr>
          <p:cNvSpPr txBox="1"/>
          <p:nvPr/>
        </p:nvSpPr>
        <p:spPr>
          <a:xfrm>
            <a:off x="4882603" y="5484102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Next LT Pro Light" panose="020B0304020202020204" pitchFamily="34" charset="0"/>
              </a:rPr>
              <a:t>=MID()</a:t>
            </a:r>
            <a:endParaRPr lang="en-ID" sz="1600" dirty="0">
              <a:latin typeface="Avenir Next LT Pro Light" panose="020B03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70D5DB-FE42-4292-BEAA-4EA2C12AF130}"/>
              </a:ext>
            </a:extLst>
          </p:cNvPr>
          <p:cNvSpPr txBox="1"/>
          <p:nvPr/>
        </p:nvSpPr>
        <p:spPr>
          <a:xfrm>
            <a:off x="5589244" y="5484102"/>
            <a:ext cx="1022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Next LT Pro Light" panose="020B0304020202020204" pitchFamily="34" charset="0"/>
              </a:rPr>
              <a:t>=RIGHT()</a:t>
            </a:r>
            <a:endParaRPr lang="en-ID" sz="1600" dirty="0">
              <a:latin typeface="Avenir Next LT Pro Light" panose="020B03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2F04D7-1769-436F-BE38-BF5F4ABEDE2C}"/>
              </a:ext>
            </a:extLst>
          </p:cNvPr>
          <p:cNvSpPr txBox="1"/>
          <p:nvPr/>
        </p:nvSpPr>
        <p:spPr>
          <a:xfrm>
            <a:off x="1739665" y="5484102"/>
            <a:ext cx="959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Next LT Pro Light" panose="020B0304020202020204" pitchFamily="34" charset="0"/>
              </a:rPr>
              <a:t>=DATE()</a:t>
            </a:r>
            <a:endParaRPr lang="en-ID" sz="1600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809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1" b="8381"/>
          <a:stretch/>
        </p:blipFill>
        <p:spPr>
          <a:xfrm>
            <a:off x="0" y="35718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3142" y="0"/>
            <a:ext cx="4719927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F9F467-51CE-4459-A57D-5213EDC98152}"/>
              </a:ext>
            </a:extLst>
          </p:cNvPr>
          <p:cNvSpPr txBox="1">
            <a:spLocks/>
          </p:cNvSpPr>
          <p:nvPr/>
        </p:nvSpPr>
        <p:spPr bwMode="gray">
          <a:xfrm>
            <a:off x="997391" y="3017554"/>
            <a:ext cx="4511427" cy="23876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VALIDASI INPUT</a:t>
            </a:r>
          </a:p>
        </p:txBody>
      </p:sp>
      <p:pic>
        <p:nvPicPr>
          <p:cNvPr id="6" name="Graphic 5" descr="No sign">
            <a:extLst>
              <a:ext uri="{FF2B5EF4-FFF2-40B4-BE49-F238E27FC236}">
                <a16:creationId xmlns:a16="http://schemas.microsoft.com/office/drawing/2014/main" id="{E20B76FA-AC6A-43EC-BD96-A1912F5F8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3427" y="949645"/>
            <a:ext cx="2479354" cy="247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94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Input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CE2ADE-E031-41AE-8D2C-F0D046E85216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F967D-8EF7-4FC2-A4E1-40D3D2014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0" t="32917" r="76917" b="29374"/>
          <a:stretch/>
        </p:blipFill>
        <p:spPr>
          <a:xfrm>
            <a:off x="507366" y="2672160"/>
            <a:ext cx="5052881" cy="3518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D580CE-6BAB-4DC2-99AF-033AE88F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66" y="1148160"/>
            <a:ext cx="7296150" cy="1524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594E7B8-AFD7-48C0-B979-5796A82F4DC5}"/>
              </a:ext>
            </a:extLst>
          </p:cNvPr>
          <p:cNvSpPr/>
          <p:nvPr/>
        </p:nvSpPr>
        <p:spPr>
          <a:xfrm>
            <a:off x="432000" y="1042699"/>
            <a:ext cx="750805" cy="6157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ABD69F-DB3E-4F4D-8E48-C420FCAB019F}"/>
              </a:ext>
            </a:extLst>
          </p:cNvPr>
          <p:cNvSpPr/>
          <p:nvPr/>
        </p:nvSpPr>
        <p:spPr>
          <a:xfrm>
            <a:off x="6223200" y="1986610"/>
            <a:ext cx="1539676" cy="5149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4700FC-C978-47C2-97A5-B26CBE0DF9AA}"/>
              </a:ext>
            </a:extLst>
          </p:cNvPr>
          <p:cNvSpPr txBox="1"/>
          <p:nvPr/>
        </p:nvSpPr>
        <p:spPr>
          <a:xfrm>
            <a:off x="6045656" y="3308678"/>
            <a:ext cx="5365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Apabila</a:t>
            </a:r>
            <a:r>
              <a:rPr lang="en-US" dirty="0"/>
              <a:t> Ms. Excel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input data, </a:t>
            </a:r>
            <a:r>
              <a:rPr lang="en-US" dirty="0" err="1"/>
              <a:t>pengendalian</a:t>
            </a:r>
            <a:r>
              <a:rPr lang="en-US" dirty="0"/>
              <a:t> input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Data Validation.</a:t>
            </a:r>
          </a:p>
          <a:p>
            <a:endParaRPr lang="en-US" dirty="0"/>
          </a:p>
          <a:p>
            <a:r>
              <a:rPr lang="en-US" dirty="0"/>
              <a:t>Rule </a:t>
            </a:r>
            <a:r>
              <a:rPr lang="en-US" dirty="0" err="1"/>
              <a:t>validasi</a:t>
            </a:r>
            <a:r>
              <a:rPr lang="en-US" dirty="0"/>
              <a:t> </a:t>
            </a:r>
            <a:r>
              <a:rPr lang="en-US" dirty="0" err="1"/>
              <a:t>disesuaikan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masing-masing </a:t>
            </a:r>
            <a:r>
              <a:rPr lang="en-US" dirty="0" err="1"/>
              <a:t>kolom</a:t>
            </a:r>
            <a:endParaRPr lang="en-ID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75D595-4401-4BBD-88C6-B7C7B316390D}"/>
              </a:ext>
            </a:extLst>
          </p:cNvPr>
          <p:cNvCxnSpPr>
            <a:cxnSpLocks/>
          </p:cNvCxnSpPr>
          <p:nvPr/>
        </p:nvCxnSpPr>
        <p:spPr>
          <a:xfrm>
            <a:off x="2448560" y="3942080"/>
            <a:ext cx="3383280" cy="711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136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CE2ADE-E031-41AE-8D2C-F0D046E85216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35787581-7774-42BD-AE10-87A846742F6D}"/>
              </a:ext>
            </a:extLst>
          </p:cNvPr>
          <p:cNvSpPr txBox="1"/>
          <p:nvPr/>
        </p:nvSpPr>
        <p:spPr>
          <a:xfrm>
            <a:off x="538201" y="5974941"/>
            <a:ext cx="3499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600" dirty="0">
                <a:solidFill>
                  <a:schemeClr val="bg1">
                    <a:lumMod val="65000"/>
                  </a:schemeClr>
                </a:solidFill>
              </a:rPr>
              <a:t>Referensi: IT </a:t>
            </a:r>
            <a:r>
              <a:rPr lang="id-ID" sz="1600" dirty="0" err="1">
                <a:solidFill>
                  <a:schemeClr val="bg1">
                    <a:lumMod val="65000"/>
                  </a:schemeClr>
                </a:solidFill>
              </a:rPr>
              <a:t>Auditing</a:t>
            </a:r>
            <a:r>
              <a:rPr lang="id-ID" sz="1600" dirty="0">
                <a:solidFill>
                  <a:schemeClr val="bg1">
                    <a:lumMod val="65000"/>
                  </a:schemeClr>
                </a:solidFill>
              </a:rPr>
              <a:t>, James A. </a:t>
            </a:r>
            <a:r>
              <a:rPr lang="id-ID" sz="1600" dirty="0" err="1">
                <a:solidFill>
                  <a:schemeClr val="bg1">
                    <a:lumMod val="65000"/>
                  </a:schemeClr>
                </a:solidFill>
              </a:rPr>
              <a:t>Hall</a:t>
            </a:r>
            <a:endParaRPr lang="id-ID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5" name="Content Placeholder 6">
            <a:extLst>
              <a:ext uri="{FF2B5EF4-FFF2-40B4-BE49-F238E27FC236}">
                <a16:creationId xmlns:a16="http://schemas.microsoft.com/office/drawing/2014/main" id="{A15FB7E1-5260-499F-B894-06EAD7B54391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38" y="432000"/>
            <a:ext cx="9421792" cy="562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19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3157</TotalTime>
  <Words>1636</Words>
  <Application>Microsoft Office PowerPoint</Application>
  <PresentationFormat>Widescreen</PresentationFormat>
  <Paragraphs>284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Abadi Extra Light</vt:lpstr>
      <vt:lpstr>Arial</vt:lpstr>
      <vt:lpstr>Arial Black</vt:lpstr>
      <vt:lpstr>Avenir Next LT Pro Light</vt:lpstr>
      <vt:lpstr>Calibri</vt:lpstr>
      <vt:lpstr>Freestyle Script</vt:lpstr>
      <vt:lpstr>Tahoma</vt:lpstr>
      <vt:lpstr>Times New Roman</vt:lpstr>
      <vt:lpstr>Office Theme</vt:lpstr>
      <vt:lpstr>Teknik Audit Berbantuan Komputer</vt:lpstr>
      <vt:lpstr>Rencana Pembelajaran</vt:lpstr>
      <vt:lpstr>Agenda Pertemuan</vt:lpstr>
      <vt:lpstr>Uji Metadata</vt:lpstr>
      <vt:lpstr>Kesalahan Umum Metadata</vt:lpstr>
      <vt:lpstr>Kesalahan Umum Metadata</vt:lpstr>
      <vt:lpstr>PowerPoint Presentation</vt:lpstr>
      <vt:lpstr>Membuat Pengendalian Input</vt:lpstr>
      <vt:lpstr>Jenis Pengendalian Aplikasi</vt:lpstr>
      <vt:lpstr>Jenis Pengendalian Aplikasi</vt:lpstr>
      <vt:lpstr>Jenis Pengendalian Aplikasi</vt:lpstr>
      <vt:lpstr>Uji Validitas</vt:lpstr>
      <vt:lpstr>Mengapa Perlu Diuji?</vt:lpstr>
      <vt:lpstr>Pembersihan Data</vt:lpstr>
      <vt:lpstr>Pengujian Data</vt:lpstr>
      <vt:lpstr>Pengujian Pengendalian Aplikasi</vt:lpstr>
      <vt:lpstr>Pengujian Pengendalian Aplikasi</vt:lpstr>
      <vt:lpstr>Pengujian Pengendalian Aplikasi</vt:lpstr>
      <vt:lpstr>Pengujian Pengendalian Aplikasi</vt:lpstr>
      <vt:lpstr>Pengujian Pengendalian Aplikasi</vt:lpstr>
      <vt:lpstr>Pengujian Pengendalian Aplikasi</vt:lpstr>
      <vt:lpstr>Pengujian Pengendalian Aplikasi</vt:lpstr>
      <vt:lpstr>Pengujian Pengendalian Aplikasi</vt:lpstr>
      <vt:lpstr>Pengujian Pengendalian Aplikasi</vt:lpstr>
      <vt:lpstr>Pengujian Akurasi Data</vt:lpstr>
      <vt:lpstr>Pengujian Konsistensi Data</vt:lpstr>
      <vt:lpstr>Pengujian Duplikasi Data</vt:lpstr>
      <vt:lpstr>Pengujian Keseragaman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Dasar</dc:title>
  <dc:creator>Teuku Raja</dc:creator>
  <cp:lastModifiedBy>Teuku Raja</cp:lastModifiedBy>
  <cp:revision>149</cp:revision>
  <dcterms:created xsi:type="dcterms:W3CDTF">2021-03-26T11:50:03Z</dcterms:created>
  <dcterms:modified xsi:type="dcterms:W3CDTF">2021-04-20T06:51:55Z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